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 roundtripDataSignature="AMtx7mig1FqSzqG48dZCZjPrj0/7ku9e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16"/>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1100"/>
              <a:buFont typeface="Helvetica Neue"/>
              <a:buNone/>
              <a:defRPr sz="111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16"/>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25"/>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25"/>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2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26"/>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2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2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17"/>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17"/>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1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18"/>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18"/>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18"/>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1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19"/>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1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20"/>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20"/>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20"/>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2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2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2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22"/>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2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22"/>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rm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2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23"/>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2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24"/>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24"/>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24"/>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2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5"/>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lf@mobile.com"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15.jpg"/><Relationship Id="rId5"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mailto:lf@mobile.com"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1.jpg"/><Relationship Id="rId5"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8.jp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
          <p:cNvSpPr/>
          <p:nvPr/>
        </p:nvSpPr>
        <p:spPr>
          <a:xfrm>
            <a:off x="12975536" y="9810204"/>
            <a:ext cx="8608009" cy="413663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0" name="Google Shape;60;p1"/>
          <p:cNvSpPr/>
          <p:nvPr/>
        </p:nvSpPr>
        <p:spPr>
          <a:xfrm>
            <a:off x="1919225" y="1981200"/>
            <a:ext cx="10232753" cy="4064001"/>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000000"/>
              </a:buClr>
              <a:buSzPts val="10000"/>
              <a:buFont typeface="Helvetica Neue"/>
              <a:buNone/>
            </a:pPr>
            <a:r>
              <a:rPr b="1" i="0" lang="en-US" sz="10000" u="none" cap="none" strike="noStrike">
                <a:solidFill>
                  <a:srgbClr val="000000"/>
                </a:solidFill>
                <a:latin typeface="Helvetica Neue"/>
                <a:ea typeface="Helvetica Neue"/>
                <a:cs typeface="Helvetica Neue"/>
                <a:sym typeface="Helvetica Neue"/>
              </a:rPr>
              <a:t>LIGHTNING FAST MOBILE, INC.</a:t>
            </a:r>
            <a:endParaRPr/>
          </a:p>
        </p:txBody>
      </p:sp>
      <p:sp>
        <p:nvSpPr>
          <p:cNvPr id="61" name="Google Shape;61;p1"/>
          <p:cNvSpPr/>
          <p:nvPr/>
        </p:nvSpPr>
        <p:spPr>
          <a:xfrm>
            <a:off x="2011201" y="6305208"/>
            <a:ext cx="5400998" cy="116442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+27837 3863</a:t>
            </a:r>
            <a:endParaRPr/>
          </a:p>
          <a:p>
            <a:pPr indent="0" lvl="0" marL="0" marR="0" rtl="0" algn="l">
              <a:lnSpc>
                <a:spcPct val="100000"/>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lightningfastmobile@gmail.com </a:t>
            </a:r>
            <a:r>
              <a:rPr b="0" i="0" lang="en-US" sz="2300" u="sng" cap="none" strike="noStrike">
                <a:solidFill>
                  <a:srgbClr val="000000"/>
                </a:solidFill>
                <a:latin typeface="Roboto"/>
                <a:ea typeface="Roboto"/>
                <a:cs typeface="Roboto"/>
                <a:sym typeface="Roboto"/>
                <a:hlinkClick r:id="rId3"/>
              </a:rPr>
              <a:t>lf@mobile.com</a:t>
            </a:r>
            <a:endParaRPr/>
          </a:p>
        </p:txBody>
      </p:sp>
      <p:pic>
        <p:nvPicPr>
          <p:cNvPr id="62" name="Google Shape;62;p1"/>
          <p:cNvPicPr preferRelativeResize="0"/>
          <p:nvPr/>
        </p:nvPicPr>
        <p:blipFill rotWithShape="1">
          <a:blip r:embed="rId4">
            <a:alphaModFix/>
          </a:blip>
          <a:srcRect b="0" l="0" r="0" t="0"/>
          <a:stretch/>
        </p:blipFill>
        <p:spPr>
          <a:xfrm>
            <a:off x="22421388" y="11706609"/>
            <a:ext cx="369225" cy="369219"/>
          </a:xfrm>
          <a:prstGeom prst="rect">
            <a:avLst/>
          </a:prstGeom>
          <a:noFill/>
          <a:ln>
            <a:noFill/>
          </a:ln>
        </p:spPr>
      </p:pic>
      <p:pic>
        <p:nvPicPr>
          <p:cNvPr id="63" name="Google Shape;63;p1"/>
          <p:cNvPicPr preferRelativeResize="0"/>
          <p:nvPr/>
        </p:nvPicPr>
        <p:blipFill rotWithShape="1">
          <a:blip r:embed="rId5">
            <a:alphaModFix/>
          </a:blip>
          <a:srcRect b="0" l="0" r="0" t="0"/>
          <a:stretch/>
        </p:blipFill>
        <p:spPr>
          <a:xfrm>
            <a:off x="22421388" y="11054891"/>
            <a:ext cx="369225" cy="369219"/>
          </a:xfrm>
          <a:prstGeom prst="rect">
            <a:avLst/>
          </a:prstGeom>
          <a:noFill/>
          <a:ln>
            <a:noFill/>
          </a:ln>
        </p:spPr>
      </p:pic>
      <p:pic>
        <p:nvPicPr>
          <p:cNvPr id="64" name="Google Shape;64;p1"/>
          <p:cNvPicPr preferRelativeResize="0"/>
          <p:nvPr/>
        </p:nvPicPr>
        <p:blipFill rotWithShape="1">
          <a:blip r:embed="rId6">
            <a:alphaModFix/>
          </a:blip>
          <a:srcRect b="0" l="0" r="0" t="0"/>
          <a:stretch/>
        </p:blipFill>
        <p:spPr>
          <a:xfrm>
            <a:off x="22421389" y="10403166"/>
            <a:ext cx="369222" cy="369226"/>
          </a:xfrm>
          <a:prstGeom prst="rect">
            <a:avLst/>
          </a:prstGeom>
          <a:noFill/>
          <a:ln>
            <a:noFill/>
          </a:ln>
        </p:spPr>
      </p:pic>
      <p:cxnSp>
        <p:nvCxnSpPr>
          <p:cNvPr id="65" name="Google Shape;65;p1"/>
          <p:cNvCxnSpPr/>
          <p:nvPr/>
        </p:nvCxnSpPr>
        <p:spPr>
          <a:xfrm flipH="1" rot="10800000">
            <a:off x="23196055" y="2238103"/>
            <a:ext cx="1" cy="9839162"/>
          </a:xfrm>
          <a:prstGeom prst="straightConnector1">
            <a:avLst/>
          </a:prstGeom>
          <a:noFill/>
          <a:ln cap="flat" cmpd="sng" w="165100">
            <a:solidFill>
              <a:srgbClr val="000000"/>
            </a:solidFill>
            <a:prstDash val="solid"/>
            <a:miter lim="4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0"/>
          <p:cNvSpPr/>
          <p:nvPr/>
        </p:nvSpPr>
        <p:spPr>
          <a:xfrm>
            <a:off x="2240954" y="4360926"/>
            <a:ext cx="18262701" cy="6424316"/>
          </a:xfrm>
          <a:prstGeom prst="rect">
            <a:avLst/>
          </a:prstGeom>
          <a:solidFill>
            <a:srgbClr val="FE958C"/>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10"/>
          <p:cNvSpPr/>
          <p:nvPr/>
        </p:nvSpPr>
        <p:spPr>
          <a:xfrm>
            <a:off x="2384829" y="19539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MAIN GOAL</a:t>
            </a:r>
            <a:endParaRPr/>
          </a:p>
        </p:txBody>
      </p:sp>
      <p:sp>
        <p:nvSpPr>
          <p:cNvPr id="182" name="Google Shape;182;p10"/>
          <p:cNvSpPr/>
          <p:nvPr/>
        </p:nvSpPr>
        <p:spPr>
          <a:xfrm>
            <a:off x="3038168" y="6511999"/>
            <a:ext cx="8869827" cy="212217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3100"/>
              <a:buFont typeface="Helvetica Neue"/>
              <a:buNone/>
            </a:pPr>
            <a:r>
              <a:rPr b="0" i="0" lang="en-US" sz="3100" u="none" cap="none" strike="noStrike">
                <a:solidFill>
                  <a:srgbClr val="000000"/>
                </a:solidFill>
                <a:latin typeface="Helvetica Neue"/>
                <a:ea typeface="Helvetica Neue"/>
                <a:cs typeface="Helvetica Neue"/>
                <a:sym typeface="Helvetica Neue"/>
              </a:rPr>
              <a:t>Lightning Fast, Inc. commits itself to provide the most reliable mobile products and technologically advanced mobile operating systems.</a:t>
            </a:r>
            <a:endParaRPr/>
          </a:p>
        </p:txBody>
      </p:sp>
      <p:sp>
        <p:nvSpPr>
          <p:cNvPr id="183" name="Google Shape;183;p10"/>
          <p:cNvSpPr/>
          <p:nvPr/>
        </p:nvSpPr>
        <p:spPr>
          <a:xfrm>
            <a:off x="1828452" y="112549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4" name="Google Shape;184;p10"/>
          <p:cNvPicPr preferRelativeResize="0"/>
          <p:nvPr/>
        </p:nvPicPr>
        <p:blipFill rotWithShape="1">
          <a:blip r:embed="rId3">
            <a:alphaModFix/>
          </a:blip>
          <a:srcRect b="30481" l="19206" r="19206" t="32334"/>
          <a:stretch/>
        </p:blipFill>
        <p:spPr>
          <a:xfrm>
            <a:off x="13665200" y="3314699"/>
            <a:ext cx="7796487" cy="7060519"/>
          </a:xfrm>
          <a:prstGeom prst="rect">
            <a:avLst/>
          </a:prstGeom>
          <a:noFill/>
          <a:ln>
            <a:noFill/>
          </a:ln>
        </p:spPr>
      </p:pic>
      <p:sp>
        <p:nvSpPr>
          <p:cNvPr id="185" name="Google Shape;185;p10"/>
          <p:cNvSpPr/>
          <p:nvPr/>
        </p:nvSpPr>
        <p:spPr>
          <a:xfrm>
            <a:off x="3099816" y="8559800"/>
            <a:ext cx="2207221" cy="188119"/>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11"/>
          <p:cNvSpPr/>
          <p:nvPr/>
        </p:nvSpPr>
        <p:spPr>
          <a:xfrm>
            <a:off x="17438620" y="-121395"/>
            <a:ext cx="4788662" cy="13932597"/>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1" name="Google Shape;191;p11"/>
          <p:cNvSpPr/>
          <p:nvPr/>
        </p:nvSpPr>
        <p:spPr>
          <a:xfrm>
            <a:off x="2429467" y="7384905"/>
            <a:ext cx="1506241" cy="150624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958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2" name="Google Shape;192;p11"/>
          <p:cNvSpPr/>
          <p:nvPr/>
        </p:nvSpPr>
        <p:spPr>
          <a:xfrm>
            <a:off x="2737160" y="7591925"/>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500"/>
              <a:buFont typeface="Helvetica Neue"/>
              <a:buNone/>
            </a:pPr>
            <a:r>
              <a:rPr b="1" i="0" lang="en-US" sz="6500" u="none" cap="none" strike="noStrike">
                <a:solidFill>
                  <a:srgbClr val="000000"/>
                </a:solidFill>
                <a:latin typeface="Helvetica Neue"/>
                <a:ea typeface="Helvetica Neue"/>
                <a:cs typeface="Helvetica Neue"/>
                <a:sym typeface="Helvetica Neue"/>
              </a:rPr>
              <a:t>01</a:t>
            </a:r>
            <a:endParaRPr/>
          </a:p>
        </p:txBody>
      </p:sp>
      <p:sp>
        <p:nvSpPr>
          <p:cNvPr id="193" name="Google Shape;193;p11"/>
          <p:cNvSpPr/>
          <p:nvPr/>
        </p:nvSpPr>
        <p:spPr>
          <a:xfrm>
            <a:off x="4471992" y="7657964"/>
            <a:ext cx="3699555" cy="113792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Free Mobile Cleaning and Check up</a:t>
            </a:r>
            <a:endParaRPr/>
          </a:p>
        </p:txBody>
      </p:sp>
      <p:sp>
        <p:nvSpPr>
          <p:cNvPr id="194" name="Google Shape;194;p11"/>
          <p:cNvSpPr/>
          <p:nvPr/>
        </p:nvSpPr>
        <p:spPr>
          <a:xfrm>
            <a:off x="9434624" y="7384905"/>
            <a:ext cx="1506241" cy="150624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11"/>
          <p:cNvSpPr/>
          <p:nvPr/>
        </p:nvSpPr>
        <p:spPr>
          <a:xfrm>
            <a:off x="2429467" y="10042835"/>
            <a:ext cx="1506241" cy="150624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11"/>
          <p:cNvSpPr/>
          <p:nvPr/>
        </p:nvSpPr>
        <p:spPr>
          <a:xfrm>
            <a:off x="9434624" y="10042835"/>
            <a:ext cx="1506241" cy="150624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7" name="Google Shape;197;p11"/>
          <p:cNvSpPr/>
          <p:nvPr/>
        </p:nvSpPr>
        <p:spPr>
          <a:xfrm>
            <a:off x="2737160" y="10249855"/>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500"/>
              <a:buFont typeface="Helvetica Neue"/>
              <a:buNone/>
            </a:pPr>
            <a:r>
              <a:rPr b="1" i="0" lang="en-US" sz="6500" u="none" cap="none" strike="noStrike">
                <a:solidFill>
                  <a:srgbClr val="000000"/>
                </a:solidFill>
                <a:latin typeface="Helvetica Neue"/>
                <a:ea typeface="Helvetica Neue"/>
                <a:cs typeface="Helvetica Neue"/>
                <a:sym typeface="Helvetica Neue"/>
              </a:rPr>
              <a:t>02</a:t>
            </a:r>
            <a:endParaRPr/>
          </a:p>
        </p:txBody>
      </p:sp>
      <p:sp>
        <p:nvSpPr>
          <p:cNvPr id="198" name="Google Shape;198;p11"/>
          <p:cNvSpPr/>
          <p:nvPr/>
        </p:nvSpPr>
        <p:spPr>
          <a:xfrm>
            <a:off x="9718144" y="7591924"/>
            <a:ext cx="1506240"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500"/>
              <a:buFont typeface="Helvetica Neue"/>
              <a:buNone/>
            </a:pPr>
            <a:r>
              <a:rPr b="1" i="0" lang="en-US" sz="6500" u="none" cap="none" strike="noStrike">
                <a:solidFill>
                  <a:srgbClr val="000000"/>
                </a:solidFill>
                <a:latin typeface="Helvetica Neue"/>
                <a:ea typeface="Helvetica Neue"/>
                <a:cs typeface="Helvetica Neue"/>
                <a:sym typeface="Helvetica Neue"/>
              </a:rPr>
              <a:t>03</a:t>
            </a:r>
            <a:endParaRPr/>
          </a:p>
        </p:txBody>
      </p:sp>
      <p:sp>
        <p:nvSpPr>
          <p:cNvPr id="199" name="Google Shape;199;p11"/>
          <p:cNvSpPr/>
          <p:nvPr/>
        </p:nvSpPr>
        <p:spPr>
          <a:xfrm>
            <a:off x="9694190" y="10249855"/>
            <a:ext cx="1506241" cy="1092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500"/>
              <a:buFont typeface="Helvetica Neue"/>
              <a:buNone/>
            </a:pPr>
            <a:r>
              <a:rPr b="1" i="0" lang="en-US" sz="6500" u="none" cap="none" strike="noStrike">
                <a:solidFill>
                  <a:srgbClr val="000000"/>
                </a:solidFill>
                <a:latin typeface="Helvetica Neue"/>
                <a:ea typeface="Helvetica Neue"/>
                <a:cs typeface="Helvetica Neue"/>
                <a:sym typeface="Helvetica Neue"/>
              </a:rPr>
              <a:t>03</a:t>
            </a:r>
            <a:endParaRPr/>
          </a:p>
        </p:txBody>
      </p:sp>
      <p:sp>
        <p:nvSpPr>
          <p:cNvPr id="200" name="Google Shape;200;p11"/>
          <p:cNvSpPr/>
          <p:nvPr/>
        </p:nvSpPr>
        <p:spPr>
          <a:xfrm>
            <a:off x="4471992" y="10315895"/>
            <a:ext cx="3699555" cy="113792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Affordable Mobile Products</a:t>
            </a:r>
            <a:endParaRPr/>
          </a:p>
        </p:txBody>
      </p:sp>
      <p:sp>
        <p:nvSpPr>
          <p:cNvPr id="201" name="Google Shape;201;p11"/>
          <p:cNvSpPr/>
          <p:nvPr/>
        </p:nvSpPr>
        <p:spPr>
          <a:xfrm>
            <a:off x="11545892" y="7591925"/>
            <a:ext cx="3699555" cy="113792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Platinum Membership Card</a:t>
            </a:r>
            <a:endParaRPr/>
          </a:p>
        </p:txBody>
      </p:sp>
      <p:sp>
        <p:nvSpPr>
          <p:cNvPr id="202" name="Google Shape;202;p11"/>
          <p:cNvSpPr/>
          <p:nvPr/>
        </p:nvSpPr>
        <p:spPr>
          <a:xfrm>
            <a:off x="11545892" y="10226995"/>
            <a:ext cx="4314612" cy="1137921"/>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2800"/>
              <a:buFont typeface="Helvetica Neue"/>
              <a:buNone/>
            </a:pPr>
            <a:r>
              <a:rPr b="0" i="0" lang="en-US" sz="2800" u="none" cap="none" strike="noStrike">
                <a:solidFill>
                  <a:srgbClr val="000000"/>
                </a:solidFill>
                <a:latin typeface="Helvetica Neue"/>
                <a:ea typeface="Helvetica Neue"/>
                <a:cs typeface="Helvetica Neue"/>
                <a:sym typeface="Helvetica Neue"/>
              </a:rPr>
              <a:t>Quality Assured &amp; Friendly Customer Care</a:t>
            </a:r>
            <a:endParaRPr/>
          </a:p>
        </p:txBody>
      </p:sp>
      <p:sp>
        <p:nvSpPr>
          <p:cNvPr id="203" name="Google Shape;203;p11"/>
          <p:cNvSpPr/>
          <p:nvPr/>
        </p:nvSpPr>
        <p:spPr>
          <a:xfrm>
            <a:off x="2384829" y="19539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WHAT WE OFFER</a:t>
            </a:r>
            <a:endParaRPr/>
          </a:p>
        </p:txBody>
      </p:sp>
      <p:sp>
        <p:nvSpPr>
          <p:cNvPr id="204" name="Google Shape;204;p11"/>
          <p:cNvSpPr/>
          <p:nvPr/>
        </p:nvSpPr>
        <p:spPr>
          <a:xfrm>
            <a:off x="17087481" y="-101600"/>
            <a:ext cx="189906" cy="14271923"/>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12"/>
          <p:cNvSpPr/>
          <p:nvPr/>
        </p:nvSpPr>
        <p:spPr>
          <a:xfrm>
            <a:off x="2168929" y="18523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3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THE TEAM</a:t>
            </a:r>
            <a:endParaRPr/>
          </a:p>
        </p:txBody>
      </p:sp>
      <p:sp>
        <p:nvSpPr>
          <p:cNvPr id="210" name="Google Shape;210;p12"/>
          <p:cNvSpPr/>
          <p:nvPr/>
        </p:nvSpPr>
        <p:spPr>
          <a:xfrm>
            <a:off x="1831280" y="7590021"/>
            <a:ext cx="20721439" cy="350907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1" name="Google Shape;211;p12"/>
          <p:cNvSpPr/>
          <p:nvPr/>
        </p:nvSpPr>
        <p:spPr>
          <a:xfrm>
            <a:off x="3670383" y="8928260"/>
            <a:ext cx="4574215" cy="169926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5200"/>
              <a:buFont typeface="Helvetica Neue"/>
              <a:buNone/>
            </a:pPr>
            <a:r>
              <a:rPr b="0" i="0" lang="en-US" sz="5200" u="none" cap="none" strike="noStrike">
                <a:solidFill>
                  <a:srgbClr val="000000"/>
                </a:solidFill>
                <a:latin typeface="Helvetica Neue"/>
                <a:ea typeface="Helvetica Neue"/>
                <a:cs typeface="Helvetica Neue"/>
                <a:sym typeface="Helvetica Neue"/>
              </a:rPr>
              <a:t>Dmitri Bowers</a:t>
            </a:r>
            <a:endParaRPr/>
          </a:p>
          <a:p>
            <a:pPr indent="0" lvl="0" marL="0" marR="0" rtl="0" algn="ctr">
              <a:lnSpc>
                <a:spcPct val="14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Chairman &amp; Chief Executive Officer</a:t>
            </a:r>
            <a:endParaRPr/>
          </a:p>
        </p:txBody>
      </p:sp>
      <p:sp>
        <p:nvSpPr>
          <p:cNvPr id="212" name="Google Shape;212;p12"/>
          <p:cNvSpPr/>
          <p:nvPr/>
        </p:nvSpPr>
        <p:spPr>
          <a:xfrm>
            <a:off x="1828452" y="113057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3" name="Google Shape;213;p12"/>
          <p:cNvSpPr/>
          <p:nvPr/>
        </p:nvSpPr>
        <p:spPr>
          <a:xfrm>
            <a:off x="3632200" y="3925442"/>
            <a:ext cx="4574215" cy="4451549"/>
          </a:xfrm>
          <a:prstGeom prst="rect">
            <a:avLst/>
          </a:prstGeom>
          <a:solidFill>
            <a:schemeClr val="accent3"/>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14" name="Google Shape;214;p12"/>
          <p:cNvPicPr preferRelativeResize="0"/>
          <p:nvPr/>
        </p:nvPicPr>
        <p:blipFill rotWithShape="1">
          <a:blip r:embed="rId3">
            <a:alphaModFix/>
          </a:blip>
          <a:srcRect b="18775" l="22455" r="22455" t="806"/>
          <a:stretch/>
        </p:blipFill>
        <p:spPr>
          <a:xfrm>
            <a:off x="3644900" y="3925442"/>
            <a:ext cx="4574215" cy="4451549"/>
          </a:xfrm>
          <a:prstGeom prst="rect">
            <a:avLst/>
          </a:prstGeom>
          <a:noFill/>
          <a:ln>
            <a:noFill/>
          </a:ln>
        </p:spPr>
      </p:pic>
      <p:pic>
        <p:nvPicPr>
          <p:cNvPr id="215" name="Google Shape;215;p12"/>
          <p:cNvPicPr preferRelativeResize="0"/>
          <p:nvPr/>
        </p:nvPicPr>
        <p:blipFill rotWithShape="1">
          <a:blip r:embed="rId4">
            <a:alphaModFix/>
          </a:blip>
          <a:srcRect b="37042" l="23958" r="18735" t="7187"/>
          <a:stretch/>
        </p:blipFill>
        <p:spPr>
          <a:xfrm>
            <a:off x="9904892" y="4082546"/>
            <a:ext cx="4574216" cy="4451549"/>
          </a:xfrm>
          <a:prstGeom prst="rect">
            <a:avLst/>
          </a:prstGeom>
          <a:noFill/>
          <a:ln>
            <a:noFill/>
          </a:ln>
        </p:spPr>
      </p:pic>
      <p:pic>
        <p:nvPicPr>
          <p:cNvPr id="216" name="Google Shape;216;p12"/>
          <p:cNvPicPr preferRelativeResize="0"/>
          <p:nvPr/>
        </p:nvPicPr>
        <p:blipFill rotWithShape="1">
          <a:blip r:embed="rId5">
            <a:alphaModFix/>
          </a:blip>
          <a:srcRect b="66437" l="21403" r="26345" t="0"/>
          <a:stretch/>
        </p:blipFill>
        <p:spPr>
          <a:xfrm>
            <a:off x="15924411" y="4090502"/>
            <a:ext cx="4574215" cy="4435656"/>
          </a:xfrm>
          <a:prstGeom prst="rect">
            <a:avLst/>
          </a:prstGeom>
          <a:noFill/>
          <a:ln>
            <a:noFill/>
          </a:ln>
        </p:spPr>
      </p:pic>
      <p:sp>
        <p:nvSpPr>
          <p:cNvPr id="217" name="Google Shape;217;p12"/>
          <p:cNvSpPr/>
          <p:nvPr/>
        </p:nvSpPr>
        <p:spPr>
          <a:xfrm>
            <a:off x="9904893" y="8938420"/>
            <a:ext cx="4574214" cy="127254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5200"/>
              <a:buFont typeface="Helvetica Neue"/>
              <a:buNone/>
            </a:pPr>
            <a:r>
              <a:rPr b="0" i="0" lang="en-US" sz="5200" u="none" cap="none" strike="noStrike">
                <a:solidFill>
                  <a:srgbClr val="000000"/>
                </a:solidFill>
                <a:latin typeface="Helvetica Neue"/>
                <a:ea typeface="Helvetica Neue"/>
                <a:cs typeface="Helvetica Neue"/>
                <a:sym typeface="Helvetica Neue"/>
              </a:rPr>
              <a:t>Bie Hoets</a:t>
            </a:r>
            <a:endParaRPr/>
          </a:p>
          <a:p>
            <a:pPr indent="0" lvl="0" marL="0" marR="0" rtl="0" algn="ctr">
              <a:lnSpc>
                <a:spcPct val="14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Chief Marketing Officer</a:t>
            </a:r>
            <a:endParaRPr/>
          </a:p>
        </p:txBody>
      </p:sp>
      <p:sp>
        <p:nvSpPr>
          <p:cNvPr id="218" name="Google Shape;218;p12"/>
          <p:cNvSpPr/>
          <p:nvPr/>
        </p:nvSpPr>
        <p:spPr>
          <a:xfrm>
            <a:off x="15924494" y="8921061"/>
            <a:ext cx="4574215" cy="127254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5200"/>
              <a:buFont typeface="Helvetica Neue"/>
              <a:buNone/>
            </a:pPr>
            <a:r>
              <a:rPr b="0" i="0" lang="en-US" sz="5200" u="none" cap="none" strike="noStrike">
                <a:solidFill>
                  <a:srgbClr val="000000"/>
                </a:solidFill>
                <a:latin typeface="Helvetica Neue"/>
                <a:ea typeface="Helvetica Neue"/>
                <a:cs typeface="Helvetica Neue"/>
                <a:sym typeface="Helvetica Neue"/>
              </a:rPr>
              <a:t>Casper Holt</a:t>
            </a:r>
            <a:endParaRPr/>
          </a:p>
          <a:p>
            <a:pPr indent="0" lvl="0" marL="0" marR="0" rtl="0" algn="ctr">
              <a:lnSpc>
                <a:spcPct val="14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Quality Control Officer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13"/>
          <p:cNvSpPr/>
          <p:nvPr/>
        </p:nvSpPr>
        <p:spPr>
          <a:xfrm>
            <a:off x="1600200" y="1630808"/>
            <a:ext cx="8370293" cy="5091312"/>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4" name="Google Shape;224;p13"/>
          <p:cNvSpPr/>
          <p:nvPr/>
        </p:nvSpPr>
        <p:spPr>
          <a:xfrm>
            <a:off x="507015" y="3119824"/>
            <a:ext cx="10556662" cy="2113281"/>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IMAGE </a:t>
            </a:r>
            <a:endParaRPr/>
          </a:p>
          <a:p>
            <a:pPr indent="0" lvl="0" marL="0" marR="0" rtl="0" algn="ctr">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GALLERY</a:t>
            </a:r>
            <a:endParaRPr/>
          </a:p>
        </p:txBody>
      </p:sp>
      <p:pic>
        <p:nvPicPr>
          <p:cNvPr id="225" name="Google Shape;225;p13"/>
          <p:cNvPicPr preferRelativeResize="0"/>
          <p:nvPr/>
        </p:nvPicPr>
        <p:blipFill rotWithShape="1">
          <a:blip r:embed="rId3">
            <a:alphaModFix/>
          </a:blip>
          <a:srcRect b="5453" l="17384" r="11492" t="5454"/>
          <a:stretch/>
        </p:blipFill>
        <p:spPr>
          <a:xfrm>
            <a:off x="10236199" y="1600200"/>
            <a:ext cx="6289577" cy="5152530"/>
          </a:xfrm>
          <a:prstGeom prst="rect">
            <a:avLst/>
          </a:prstGeom>
          <a:noFill/>
          <a:ln>
            <a:noFill/>
          </a:ln>
        </p:spPr>
      </p:pic>
      <p:pic>
        <p:nvPicPr>
          <p:cNvPr id="226" name="Google Shape;226;p13"/>
          <p:cNvPicPr preferRelativeResize="0"/>
          <p:nvPr/>
        </p:nvPicPr>
        <p:blipFill rotWithShape="1">
          <a:blip r:embed="rId4">
            <a:alphaModFix/>
          </a:blip>
          <a:srcRect b="9461" l="20" r="15078" t="531"/>
          <a:stretch/>
        </p:blipFill>
        <p:spPr>
          <a:xfrm>
            <a:off x="16791483" y="1625599"/>
            <a:ext cx="5933183" cy="5152531"/>
          </a:xfrm>
          <a:prstGeom prst="rect">
            <a:avLst/>
          </a:prstGeom>
          <a:noFill/>
          <a:ln>
            <a:noFill/>
          </a:ln>
        </p:spPr>
      </p:pic>
      <p:pic>
        <p:nvPicPr>
          <p:cNvPr id="227" name="Google Shape;227;p13"/>
          <p:cNvPicPr preferRelativeResize="0"/>
          <p:nvPr/>
        </p:nvPicPr>
        <p:blipFill rotWithShape="1">
          <a:blip r:embed="rId5">
            <a:alphaModFix/>
          </a:blip>
          <a:srcRect b="28228" l="0" r="0" t="18758"/>
          <a:stretch/>
        </p:blipFill>
        <p:spPr>
          <a:xfrm>
            <a:off x="1600042" y="7062291"/>
            <a:ext cx="11955382" cy="4986339"/>
          </a:xfrm>
          <a:prstGeom prst="rect">
            <a:avLst/>
          </a:prstGeom>
          <a:noFill/>
          <a:ln>
            <a:noFill/>
          </a:ln>
        </p:spPr>
      </p:pic>
      <p:pic>
        <p:nvPicPr>
          <p:cNvPr id="228" name="Google Shape;228;p13"/>
          <p:cNvPicPr preferRelativeResize="0"/>
          <p:nvPr/>
        </p:nvPicPr>
        <p:blipFill rotWithShape="1">
          <a:blip r:embed="rId6">
            <a:alphaModFix/>
          </a:blip>
          <a:srcRect b="3984" l="644" r="5350" t="11096"/>
          <a:stretch/>
        </p:blipFill>
        <p:spPr>
          <a:xfrm>
            <a:off x="13859073" y="7062291"/>
            <a:ext cx="8931673" cy="49863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14"/>
          <p:cNvSpPr/>
          <p:nvPr/>
        </p:nvSpPr>
        <p:spPr>
          <a:xfrm>
            <a:off x="12975536" y="9810204"/>
            <a:ext cx="8608009" cy="413663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4" name="Google Shape;234;p14"/>
          <p:cNvSpPr/>
          <p:nvPr/>
        </p:nvSpPr>
        <p:spPr>
          <a:xfrm>
            <a:off x="12841225" y="8114903"/>
            <a:ext cx="10232753" cy="1625601"/>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000000"/>
              </a:buClr>
              <a:buSzPts val="10000"/>
              <a:buFont typeface="Helvetica Neue"/>
              <a:buNone/>
            </a:pPr>
            <a:r>
              <a:rPr b="1" i="0" lang="en-US" sz="10000" u="none" cap="none" strike="noStrike">
                <a:solidFill>
                  <a:srgbClr val="000000"/>
                </a:solidFill>
                <a:latin typeface="Helvetica Neue"/>
                <a:ea typeface="Helvetica Neue"/>
                <a:cs typeface="Helvetica Neue"/>
                <a:sym typeface="Helvetica Neue"/>
              </a:rPr>
              <a:t>THANK YOU!</a:t>
            </a:r>
            <a:endParaRPr/>
          </a:p>
        </p:txBody>
      </p:sp>
      <p:sp>
        <p:nvSpPr>
          <p:cNvPr id="235" name="Google Shape;235;p14"/>
          <p:cNvSpPr/>
          <p:nvPr/>
        </p:nvSpPr>
        <p:spPr>
          <a:xfrm>
            <a:off x="13238002" y="10183368"/>
            <a:ext cx="5400998" cy="116442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+27837 3863</a:t>
            </a:r>
            <a:endParaRPr/>
          </a:p>
          <a:p>
            <a:pPr indent="0" lvl="0" marL="0" marR="0" rtl="0" algn="l">
              <a:lnSpc>
                <a:spcPct val="100000"/>
              </a:lnSpc>
              <a:spcBef>
                <a:spcPts val="0"/>
              </a:spcBef>
              <a:spcAft>
                <a:spcPts val="0"/>
              </a:spcAft>
              <a:buClr>
                <a:srgbClr val="000000"/>
              </a:buClr>
              <a:buSzPts val="2300"/>
              <a:buFont typeface="Roboto"/>
              <a:buNone/>
            </a:pPr>
            <a:r>
              <a:rPr b="0" i="0" lang="en-US" sz="2300" u="none" cap="none" strike="noStrike">
                <a:solidFill>
                  <a:srgbClr val="000000"/>
                </a:solidFill>
                <a:latin typeface="Roboto"/>
                <a:ea typeface="Roboto"/>
                <a:cs typeface="Roboto"/>
                <a:sym typeface="Roboto"/>
              </a:rPr>
              <a:t>lightningfastmobile@gmail.com </a:t>
            </a:r>
            <a:r>
              <a:rPr b="0" i="0" lang="en-US" sz="2300" u="sng" cap="none" strike="noStrike">
                <a:solidFill>
                  <a:srgbClr val="000000"/>
                </a:solidFill>
                <a:latin typeface="Roboto"/>
                <a:ea typeface="Roboto"/>
                <a:cs typeface="Roboto"/>
                <a:sym typeface="Roboto"/>
                <a:hlinkClick r:id="rId3"/>
              </a:rPr>
              <a:t>lf@mobile.com</a:t>
            </a:r>
            <a:endParaRPr/>
          </a:p>
        </p:txBody>
      </p:sp>
      <p:pic>
        <p:nvPicPr>
          <p:cNvPr id="236" name="Google Shape;236;p14"/>
          <p:cNvPicPr preferRelativeResize="0"/>
          <p:nvPr/>
        </p:nvPicPr>
        <p:blipFill rotWithShape="1">
          <a:blip r:embed="rId4">
            <a:alphaModFix/>
          </a:blip>
          <a:srcRect b="0" l="0" r="0" t="0"/>
          <a:stretch/>
        </p:blipFill>
        <p:spPr>
          <a:xfrm>
            <a:off x="22421388" y="11706609"/>
            <a:ext cx="369225" cy="369219"/>
          </a:xfrm>
          <a:prstGeom prst="rect">
            <a:avLst/>
          </a:prstGeom>
          <a:noFill/>
          <a:ln>
            <a:noFill/>
          </a:ln>
        </p:spPr>
      </p:pic>
      <p:pic>
        <p:nvPicPr>
          <p:cNvPr id="237" name="Google Shape;237;p14"/>
          <p:cNvPicPr preferRelativeResize="0"/>
          <p:nvPr/>
        </p:nvPicPr>
        <p:blipFill rotWithShape="1">
          <a:blip r:embed="rId5">
            <a:alphaModFix/>
          </a:blip>
          <a:srcRect b="0" l="0" r="0" t="0"/>
          <a:stretch/>
        </p:blipFill>
        <p:spPr>
          <a:xfrm>
            <a:off x="22421388" y="11054891"/>
            <a:ext cx="369225" cy="369219"/>
          </a:xfrm>
          <a:prstGeom prst="rect">
            <a:avLst/>
          </a:prstGeom>
          <a:noFill/>
          <a:ln>
            <a:noFill/>
          </a:ln>
        </p:spPr>
      </p:pic>
      <p:pic>
        <p:nvPicPr>
          <p:cNvPr id="238" name="Google Shape;238;p14"/>
          <p:cNvPicPr preferRelativeResize="0"/>
          <p:nvPr/>
        </p:nvPicPr>
        <p:blipFill rotWithShape="1">
          <a:blip r:embed="rId6">
            <a:alphaModFix/>
          </a:blip>
          <a:srcRect b="0" l="0" r="0" t="0"/>
          <a:stretch/>
        </p:blipFill>
        <p:spPr>
          <a:xfrm>
            <a:off x="22421389" y="10403166"/>
            <a:ext cx="369222" cy="369226"/>
          </a:xfrm>
          <a:prstGeom prst="rect">
            <a:avLst/>
          </a:prstGeom>
          <a:noFill/>
          <a:ln>
            <a:noFill/>
          </a:ln>
        </p:spPr>
      </p:pic>
      <p:cxnSp>
        <p:nvCxnSpPr>
          <p:cNvPr id="239" name="Google Shape;239;p14"/>
          <p:cNvCxnSpPr/>
          <p:nvPr/>
        </p:nvCxnSpPr>
        <p:spPr>
          <a:xfrm flipH="1" rot="10800000">
            <a:off x="23196055" y="2238103"/>
            <a:ext cx="1" cy="9839162"/>
          </a:xfrm>
          <a:prstGeom prst="straightConnector1">
            <a:avLst/>
          </a:prstGeom>
          <a:noFill/>
          <a:ln cap="flat" cmpd="sng" w="165100">
            <a:solidFill>
              <a:srgbClr val="000000"/>
            </a:solidFill>
            <a:prstDash val="solid"/>
            <a:miter lim="4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2"/>
          <p:cNvSpPr/>
          <p:nvPr/>
        </p:nvSpPr>
        <p:spPr>
          <a:xfrm>
            <a:off x="2397529" y="20301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AGENDA</a:t>
            </a:r>
            <a:endParaRPr/>
          </a:p>
        </p:txBody>
      </p:sp>
      <p:sp>
        <p:nvSpPr>
          <p:cNvPr id="71" name="Google Shape;71;p2"/>
          <p:cNvSpPr/>
          <p:nvPr/>
        </p:nvSpPr>
        <p:spPr>
          <a:xfrm>
            <a:off x="4036821" y="5129265"/>
            <a:ext cx="6408509"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PC 2 MOBILE</a:t>
            </a:r>
            <a:endParaRPr/>
          </a:p>
        </p:txBody>
      </p:sp>
      <p:sp>
        <p:nvSpPr>
          <p:cNvPr id="72" name="Google Shape;72;p2"/>
          <p:cNvSpPr/>
          <p:nvPr/>
        </p:nvSpPr>
        <p:spPr>
          <a:xfrm>
            <a:off x="4092518" y="7261001"/>
            <a:ext cx="6788517"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3.0 MOBILE</a:t>
            </a:r>
            <a:endParaRPr/>
          </a:p>
        </p:txBody>
      </p:sp>
      <p:sp>
        <p:nvSpPr>
          <p:cNvPr id="73" name="Google Shape;73;p2"/>
          <p:cNvSpPr/>
          <p:nvPr/>
        </p:nvSpPr>
        <p:spPr>
          <a:xfrm>
            <a:off x="4089393" y="9323986"/>
            <a:ext cx="7370165"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ANNUAL BOARD MEETING</a:t>
            </a:r>
            <a:endParaRPr/>
          </a:p>
        </p:txBody>
      </p:sp>
      <p:sp>
        <p:nvSpPr>
          <p:cNvPr id="74" name="Google Shape;74;p2"/>
          <p:cNvSpPr/>
          <p:nvPr/>
        </p:nvSpPr>
        <p:spPr>
          <a:xfrm>
            <a:off x="2420935" y="7043581"/>
            <a:ext cx="1120641" cy="112064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5" name="Google Shape;75;p2"/>
          <p:cNvSpPr/>
          <p:nvPr/>
        </p:nvSpPr>
        <p:spPr>
          <a:xfrm>
            <a:off x="2412577" y="4911845"/>
            <a:ext cx="1120641" cy="112064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958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 name="Google Shape;76;p2"/>
          <p:cNvSpPr/>
          <p:nvPr/>
        </p:nvSpPr>
        <p:spPr>
          <a:xfrm>
            <a:off x="2416102" y="9106566"/>
            <a:ext cx="1120641" cy="1120640"/>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77" name="Google Shape;77;p2"/>
          <p:cNvPicPr preferRelativeResize="0"/>
          <p:nvPr/>
        </p:nvPicPr>
        <p:blipFill rotWithShape="1">
          <a:blip r:embed="rId3">
            <a:alphaModFix/>
          </a:blip>
          <a:srcRect b="16087" l="14588" r="16253" t="0"/>
          <a:stretch/>
        </p:blipFill>
        <p:spPr>
          <a:xfrm>
            <a:off x="13251977" y="-839875"/>
            <a:ext cx="17766508" cy="16959660"/>
          </a:xfrm>
          <a:custGeom>
            <a:rect b="b" l="l" r="r" t="t"/>
            <a:pathLst>
              <a:path extrusionOk="0" h="21600" w="21600">
                <a:moveTo>
                  <a:pt x="8976" y="0"/>
                </a:moveTo>
                <a:lnTo>
                  <a:pt x="0" y="9804"/>
                </a:lnTo>
                <a:lnTo>
                  <a:pt x="10800" y="21600"/>
                </a:lnTo>
                <a:lnTo>
                  <a:pt x="21600" y="9804"/>
                </a:lnTo>
                <a:lnTo>
                  <a:pt x="12624" y="0"/>
                </a:lnTo>
                <a:lnTo>
                  <a:pt x="8976" y="0"/>
                </a:lnTo>
                <a:close/>
              </a:path>
            </a:pathLst>
          </a:custGeom>
          <a:noFill/>
          <a:ln>
            <a:noFill/>
          </a:ln>
        </p:spPr>
      </p:pic>
      <p:sp>
        <p:nvSpPr>
          <p:cNvPr id="78" name="Google Shape;78;p2"/>
          <p:cNvSpPr/>
          <p:nvPr/>
        </p:nvSpPr>
        <p:spPr>
          <a:xfrm>
            <a:off x="2627121" y="5121816"/>
            <a:ext cx="6408509"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01</a:t>
            </a:r>
            <a:endParaRPr/>
          </a:p>
        </p:txBody>
      </p:sp>
      <p:sp>
        <p:nvSpPr>
          <p:cNvPr id="79" name="Google Shape;79;p2"/>
          <p:cNvSpPr/>
          <p:nvPr/>
        </p:nvSpPr>
        <p:spPr>
          <a:xfrm>
            <a:off x="2627121" y="7276433"/>
            <a:ext cx="6408509"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02</a:t>
            </a:r>
            <a:endParaRPr/>
          </a:p>
        </p:txBody>
      </p:sp>
      <p:sp>
        <p:nvSpPr>
          <p:cNvPr id="80" name="Google Shape;80;p2"/>
          <p:cNvSpPr/>
          <p:nvPr/>
        </p:nvSpPr>
        <p:spPr>
          <a:xfrm>
            <a:off x="2627121" y="9349386"/>
            <a:ext cx="6408509"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800"/>
              <a:buFont typeface="Helvetica Neue"/>
              <a:buNone/>
            </a:pPr>
            <a:r>
              <a:rPr b="1" i="0" lang="en-US" sz="3800" u="none" cap="none" strike="noStrike">
                <a:solidFill>
                  <a:srgbClr val="000000"/>
                </a:solidFill>
                <a:latin typeface="Helvetica Neue"/>
                <a:ea typeface="Helvetica Neue"/>
                <a:cs typeface="Helvetica Neue"/>
                <a:sym typeface="Helvetica Neue"/>
              </a:rPr>
              <a:t>03</a:t>
            </a:r>
            <a:endParaRPr/>
          </a:p>
        </p:txBody>
      </p:sp>
      <p:cxnSp>
        <p:nvCxnSpPr>
          <p:cNvPr id="81" name="Google Shape;81;p2"/>
          <p:cNvCxnSpPr/>
          <p:nvPr/>
        </p:nvCxnSpPr>
        <p:spPr>
          <a:xfrm flipH="1" rot="10800000">
            <a:off x="13071766" y="-399257"/>
            <a:ext cx="6669889" cy="6918723"/>
          </a:xfrm>
          <a:prstGeom prst="straightConnector1">
            <a:avLst/>
          </a:prstGeom>
          <a:noFill/>
          <a:ln cap="flat" cmpd="sng" w="165100">
            <a:solidFill>
              <a:srgbClr val="000000"/>
            </a:solidFill>
            <a:prstDash val="solid"/>
            <a:miter lim="400000"/>
            <a:headEnd len="sm" w="sm" type="none"/>
            <a:tailEnd len="sm" w="sm" type="none"/>
          </a:ln>
        </p:spPr>
      </p:cxnSp>
      <p:cxnSp>
        <p:nvCxnSpPr>
          <p:cNvPr id="82" name="Google Shape;82;p2"/>
          <p:cNvCxnSpPr/>
          <p:nvPr/>
        </p:nvCxnSpPr>
        <p:spPr>
          <a:xfrm>
            <a:off x="12652880" y="6760257"/>
            <a:ext cx="7250506" cy="7570986"/>
          </a:xfrm>
          <a:prstGeom prst="straightConnector1">
            <a:avLst/>
          </a:prstGeom>
          <a:noFill/>
          <a:ln cap="flat" cmpd="sng" w="165100">
            <a:solidFill>
              <a:srgbClr val="000000"/>
            </a:solidFill>
            <a:prstDash val="solid"/>
            <a:miter lim="400000"/>
            <a:headEnd len="sm" w="sm" type="none"/>
            <a:tailEnd len="sm" w="sm" type="none"/>
          </a:ln>
        </p:spPr>
      </p:cxnSp>
      <p:sp>
        <p:nvSpPr>
          <p:cNvPr id="83" name="Google Shape;83;p2"/>
          <p:cNvSpPr/>
          <p:nvPr/>
        </p:nvSpPr>
        <p:spPr>
          <a:xfrm>
            <a:off x="2404175" y="6105271"/>
            <a:ext cx="959645" cy="81856"/>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2"/>
          <p:cNvSpPr/>
          <p:nvPr/>
        </p:nvSpPr>
        <p:spPr>
          <a:xfrm>
            <a:off x="2404175" y="8251571"/>
            <a:ext cx="959645" cy="81856"/>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5" name="Google Shape;85;p2"/>
          <p:cNvSpPr/>
          <p:nvPr/>
        </p:nvSpPr>
        <p:spPr>
          <a:xfrm>
            <a:off x="2404175" y="8264271"/>
            <a:ext cx="959645" cy="81856"/>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2"/>
          <p:cNvSpPr/>
          <p:nvPr/>
        </p:nvSpPr>
        <p:spPr>
          <a:xfrm>
            <a:off x="2404175" y="10286209"/>
            <a:ext cx="959645" cy="81857"/>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87" name="Google Shape;87;p2"/>
          <p:cNvCxnSpPr/>
          <p:nvPr/>
        </p:nvCxnSpPr>
        <p:spPr>
          <a:xfrm>
            <a:off x="13108169" y="7804646"/>
            <a:ext cx="8174067" cy="8536583"/>
          </a:xfrm>
          <a:prstGeom prst="straightConnector1">
            <a:avLst/>
          </a:prstGeom>
          <a:noFill/>
          <a:ln cap="flat" cmpd="sng" w="165100">
            <a:solidFill>
              <a:srgbClr val="FE958C"/>
            </a:solidFill>
            <a:prstDash val="solid"/>
            <a:miter lim="400000"/>
            <a:headEnd len="sm" w="sm" type="none"/>
            <a:tailEnd len="sm" w="sm" type="none"/>
          </a:ln>
        </p:spPr>
      </p:cxnSp>
      <p:cxnSp>
        <p:nvCxnSpPr>
          <p:cNvPr id="88" name="Google Shape;88;p2"/>
          <p:cNvCxnSpPr/>
          <p:nvPr/>
        </p:nvCxnSpPr>
        <p:spPr>
          <a:xfrm flipH="1" rot="10800000">
            <a:off x="13769792" y="-216009"/>
            <a:ext cx="5273836" cy="5410460"/>
          </a:xfrm>
          <a:prstGeom prst="straightConnector1">
            <a:avLst/>
          </a:prstGeom>
          <a:noFill/>
          <a:ln cap="flat" cmpd="sng" w="165100">
            <a:solidFill>
              <a:srgbClr val="FE958C"/>
            </a:solidFill>
            <a:prstDash val="solid"/>
            <a:miter lim="4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3"/>
          <p:cNvSpPr/>
          <p:nvPr/>
        </p:nvSpPr>
        <p:spPr>
          <a:xfrm>
            <a:off x="13690252" y="2661729"/>
            <a:ext cx="4051996" cy="3060998"/>
          </a:xfrm>
          <a:prstGeom prst="rect">
            <a:avLst/>
          </a:prstGeom>
          <a:solidFill>
            <a:srgbClr val="FE958C"/>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4" name="Google Shape;94;p3"/>
          <p:cNvSpPr/>
          <p:nvPr/>
        </p:nvSpPr>
        <p:spPr>
          <a:xfrm>
            <a:off x="1818232" y="6219576"/>
            <a:ext cx="20747535" cy="3878165"/>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5" name="Google Shape;95;p3"/>
          <p:cNvSpPr/>
          <p:nvPr/>
        </p:nvSpPr>
        <p:spPr>
          <a:xfrm>
            <a:off x="2286312" y="2042914"/>
            <a:ext cx="5685701" cy="46736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0000"/>
              <a:buFont typeface="Helvetica Neue"/>
              <a:buNone/>
            </a:pPr>
            <a:r>
              <a:rPr b="1" i="0" lang="en-US" sz="30000" u="none" cap="none" strike="noStrike">
                <a:solidFill>
                  <a:srgbClr val="000000"/>
                </a:solidFill>
                <a:latin typeface="Helvetica Neue"/>
                <a:ea typeface="Helvetica Neue"/>
                <a:cs typeface="Helvetica Neue"/>
                <a:sym typeface="Helvetica Neue"/>
              </a:rPr>
              <a:t>01</a:t>
            </a:r>
            <a:endParaRPr/>
          </a:p>
        </p:txBody>
      </p:sp>
      <p:sp>
        <p:nvSpPr>
          <p:cNvPr id="96" name="Google Shape;96;p3"/>
          <p:cNvSpPr/>
          <p:nvPr/>
        </p:nvSpPr>
        <p:spPr>
          <a:xfrm>
            <a:off x="2351369" y="7843379"/>
            <a:ext cx="19757462" cy="150114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000000"/>
              </a:buClr>
              <a:buSzPts val="2500"/>
              <a:buFont typeface="Roboto"/>
              <a:buNone/>
            </a:pPr>
            <a:r>
              <a:rPr b="0" i="0" lang="en-US" sz="2500" u="none" cap="none" strike="noStrike">
                <a:solidFill>
                  <a:srgbClr val="000000"/>
                </a:solidFill>
                <a:latin typeface="Roboto"/>
                <a:ea typeface="Roboto"/>
                <a:cs typeface="Roboto"/>
                <a:sym typeface="Roboto"/>
              </a:rPr>
              <a:t>This will be held at the JGC Mall on December 12, 2021 from 10am to 9pm. Tickets start at only $5 and will entitle all attendees with exclusive discounts on selected products. 70% of the profits from this one day event will be donated to the Feeding Kids International foundation while the remaining 30% will be used for “Save Trees Now!”, an organized project of the Local Government of California.</a:t>
            </a:r>
            <a:endParaRPr/>
          </a:p>
        </p:txBody>
      </p:sp>
      <p:sp>
        <p:nvSpPr>
          <p:cNvPr id="97" name="Google Shape;97;p3"/>
          <p:cNvSpPr/>
          <p:nvPr/>
        </p:nvSpPr>
        <p:spPr>
          <a:xfrm>
            <a:off x="2373751" y="6576007"/>
            <a:ext cx="7370166" cy="1016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PC 2 MOBILE</a:t>
            </a:r>
            <a:endParaRPr/>
          </a:p>
        </p:txBody>
      </p:sp>
      <p:pic>
        <p:nvPicPr>
          <p:cNvPr id="98" name="Google Shape;98;p3"/>
          <p:cNvPicPr preferRelativeResize="0"/>
          <p:nvPr/>
        </p:nvPicPr>
        <p:blipFill rotWithShape="1">
          <a:blip r:embed="rId3">
            <a:alphaModFix/>
          </a:blip>
          <a:srcRect b="11991" l="6412" r="6413" t="19202"/>
          <a:stretch/>
        </p:blipFill>
        <p:spPr>
          <a:xfrm>
            <a:off x="14095858" y="3008114"/>
            <a:ext cx="7370165" cy="3878164"/>
          </a:xfrm>
          <a:prstGeom prst="rect">
            <a:avLst/>
          </a:prstGeom>
          <a:noFill/>
          <a:ln>
            <a:noFill/>
          </a:ln>
        </p:spPr>
      </p:pic>
      <p:sp>
        <p:nvSpPr>
          <p:cNvPr id="99" name="Google Shape;99;p3"/>
          <p:cNvSpPr/>
          <p:nvPr/>
        </p:nvSpPr>
        <p:spPr>
          <a:xfrm>
            <a:off x="7982247" y="5866246"/>
            <a:ext cx="5468144" cy="3968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0" name="Google Shape;100;p3"/>
          <p:cNvSpPr/>
          <p:nvPr/>
        </p:nvSpPr>
        <p:spPr>
          <a:xfrm>
            <a:off x="1866552" y="105945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4"/>
          <p:cNvSpPr/>
          <p:nvPr/>
        </p:nvSpPr>
        <p:spPr>
          <a:xfrm>
            <a:off x="13690252" y="2661729"/>
            <a:ext cx="4051996" cy="3060998"/>
          </a:xfrm>
          <a:prstGeom prst="rect">
            <a:avLst/>
          </a:prstGeom>
          <a:solidFill>
            <a:srgbClr val="FE958C"/>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6" name="Google Shape;106;p4"/>
          <p:cNvSpPr/>
          <p:nvPr/>
        </p:nvSpPr>
        <p:spPr>
          <a:xfrm>
            <a:off x="1818232" y="6219576"/>
            <a:ext cx="20747535" cy="3878165"/>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4"/>
          <p:cNvSpPr/>
          <p:nvPr/>
        </p:nvSpPr>
        <p:spPr>
          <a:xfrm>
            <a:off x="2286312" y="2042914"/>
            <a:ext cx="5685701" cy="46736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0000"/>
              <a:buFont typeface="Helvetica Neue"/>
              <a:buNone/>
            </a:pPr>
            <a:r>
              <a:rPr b="1" i="0" lang="en-US" sz="30000" u="none" cap="none" strike="noStrike">
                <a:solidFill>
                  <a:srgbClr val="000000"/>
                </a:solidFill>
                <a:latin typeface="Helvetica Neue"/>
                <a:ea typeface="Helvetica Neue"/>
                <a:cs typeface="Helvetica Neue"/>
                <a:sym typeface="Helvetica Neue"/>
              </a:rPr>
              <a:t>02</a:t>
            </a:r>
            <a:endParaRPr/>
          </a:p>
        </p:txBody>
      </p:sp>
      <p:sp>
        <p:nvSpPr>
          <p:cNvPr id="108" name="Google Shape;108;p4"/>
          <p:cNvSpPr/>
          <p:nvPr/>
        </p:nvSpPr>
        <p:spPr>
          <a:xfrm>
            <a:off x="2351369" y="7585569"/>
            <a:ext cx="19757462" cy="201676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000000"/>
              </a:buClr>
              <a:buSzPts val="2500"/>
              <a:buFont typeface="Roboto"/>
              <a:buNone/>
            </a:pPr>
            <a:r>
              <a:rPr b="0" i="0" lang="en-US" sz="2500" u="none" cap="none" strike="noStrike">
                <a:solidFill>
                  <a:srgbClr val="000000"/>
                </a:solidFill>
                <a:latin typeface="Roboto"/>
                <a:ea typeface="Roboto"/>
                <a:cs typeface="Roboto"/>
                <a:sym typeface="Roboto"/>
              </a:rPr>
              <a:t>This 3 day expo will be held at the Open Gate Convention Hall side on December 15, 2023 to December 18, 2023 from 10am to 9pm and will showcase the new generation of 3.0 Mobile products developed by Lightning Fast Mobile, Inc. Tickets start at $20 and will entitle all attendees to a free mobile kit and special discounts on selected products. 60% of profits will be donated to the Local Government Units of California while 40% will be used to develop and improve the services and performances of the Lightning Fast Mobile, Inc.</a:t>
            </a:r>
            <a:endParaRPr/>
          </a:p>
        </p:txBody>
      </p:sp>
      <p:sp>
        <p:nvSpPr>
          <p:cNvPr id="109" name="Google Shape;109;p4"/>
          <p:cNvSpPr/>
          <p:nvPr/>
        </p:nvSpPr>
        <p:spPr>
          <a:xfrm>
            <a:off x="2373752" y="6576007"/>
            <a:ext cx="7370165" cy="1016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3.0 MOBILE</a:t>
            </a:r>
            <a:endParaRPr/>
          </a:p>
        </p:txBody>
      </p:sp>
      <p:pic>
        <p:nvPicPr>
          <p:cNvPr id="110" name="Google Shape;110;p4"/>
          <p:cNvPicPr preferRelativeResize="0"/>
          <p:nvPr/>
        </p:nvPicPr>
        <p:blipFill rotWithShape="1">
          <a:blip r:embed="rId3">
            <a:alphaModFix/>
          </a:blip>
          <a:srcRect b="11991" l="6412" r="6413" t="19202"/>
          <a:stretch/>
        </p:blipFill>
        <p:spPr>
          <a:xfrm>
            <a:off x="14095858" y="3008114"/>
            <a:ext cx="7370166" cy="3878164"/>
          </a:xfrm>
          <a:prstGeom prst="rect">
            <a:avLst/>
          </a:prstGeom>
          <a:noFill/>
          <a:ln>
            <a:noFill/>
          </a:ln>
        </p:spPr>
      </p:pic>
      <p:sp>
        <p:nvSpPr>
          <p:cNvPr id="111" name="Google Shape;111;p4"/>
          <p:cNvSpPr/>
          <p:nvPr/>
        </p:nvSpPr>
        <p:spPr>
          <a:xfrm>
            <a:off x="7982246" y="5866246"/>
            <a:ext cx="5468145" cy="3968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2" name="Google Shape;112;p4"/>
          <p:cNvSpPr/>
          <p:nvPr/>
        </p:nvSpPr>
        <p:spPr>
          <a:xfrm>
            <a:off x="1866552" y="105945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3" name="Google Shape;113;p4"/>
          <p:cNvPicPr preferRelativeResize="0"/>
          <p:nvPr/>
        </p:nvPicPr>
        <p:blipFill rotWithShape="1">
          <a:blip r:embed="rId4">
            <a:alphaModFix/>
          </a:blip>
          <a:srcRect b="23591" l="5486" r="154" t="15433"/>
          <a:stretch/>
        </p:blipFill>
        <p:spPr>
          <a:xfrm>
            <a:off x="14097000" y="2997200"/>
            <a:ext cx="7367687" cy="39000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5"/>
          <p:cNvSpPr/>
          <p:nvPr/>
        </p:nvSpPr>
        <p:spPr>
          <a:xfrm>
            <a:off x="13690252" y="2661729"/>
            <a:ext cx="4051996" cy="3060998"/>
          </a:xfrm>
          <a:prstGeom prst="rect">
            <a:avLst/>
          </a:prstGeom>
          <a:solidFill>
            <a:srgbClr val="FE958C"/>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5"/>
          <p:cNvSpPr/>
          <p:nvPr/>
        </p:nvSpPr>
        <p:spPr>
          <a:xfrm>
            <a:off x="1818232" y="6219576"/>
            <a:ext cx="20747535" cy="3878165"/>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0" name="Google Shape;120;p5"/>
          <p:cNvSpPr/>
          <p:nvPr/>
        </p:nvSpPr>
        <p:spPr>
          <a:xfrm>
            <a:off x="2286312" y="2042914"/>
            <a:ext cx="5685701" cy="46736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0000"/>
              <a:buFont typeface="Helvetica Neue"/>
              <a:buNone/>
            </a:pPr>
            <a:r>
              <a:rPr b="1" i="0" lang="en-US" sz="30000" u="none" cap="none" strike="noStrike">
                <a:solidFill>
                  <a:srgbClr val="000000"/>
                </a:solidFill>
                <a:latin typeface="Helvetica Neue"/>
                <a:ea typeface="Helvetica Neue"/>
                <a:cs typeface="Helvetica Neue"/>
                <a:sym typeface="Helvetica Neue"/>
              </a:rPr>
              <a:t>03</a:t>
            </a:r>
            <a:endParaRPr/>
          </a:p>
        </p:txBody>
      </p:sp>
      <p:sp>
        <p:nvSpPr>
          <p:cNvPr id="121" name="Google Shape;121;p5"/>
          <p:cNvSpPr/>
          <p:nvPr/>
        </p:nvSpPr>
        <p:spPr>
          <a:xfrm>
            <a:off x="2351369" y="7610969"/>
            <a:ext cx="19757462" cy="201676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000000"/>
              </a:buClr>
              <a:buSzPts val="2500"/>
              <a:buFont typeface="Roboto"/>
              <a:buNone/>
            </a:pPr>
            <a:r>
              <a:rPr b="0" i="0" lang="en-US" sz="2500" u="none" cap="none" strike="noStrike">
                <a:solidFill>
                  <a:srgbClr val="000000"/>
                </a:solidFill>
                <a:latin typeface="Roboto"/>
                <a:ea typeface="Roboto"/>
                <a:cs typeface="Roboto"/>
                <a:sym typeface="Roboto"/>
              </a:rPr>
              <a:t>Members of the Board will be having their annual monthly meeting at the LF Conference Room on January 15, 2020 from 12pm to 6pm. This meeting will discuss the company’s future plans, products and events this coming 2025 to 2030 as well as the careful and strategic planning and reviewing of the company’s recent status and performance in order for the company’s stabilization, marketing impact, profit and company’s stock boost to be implemented in the early 2022.</a:t>
            </a:r>
            <a:endParaRPr/>
          </a:p>
        </p:txBody>
      </p:sp>
      <p:sp>
        <p:nvSpPr>
          <p:cNvPr id="122" name="Google Shape;122;p5"/>
          <p:cNvSpPr/>
          <p:nvPr/>
        </p:nvSpPr>
        <p:spPr>
          <a:xfrm>
            <a:off x="2373752" y="6563307"/>
            <a:ext cx="10286005" cy="10160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ANNUAL BOARD MEETING</a:t>
            </a:r>
            <a:endParaRPr/>
          </a:p>
        </p:txBody>
      </p:sp>
      <p:pic>
        <p:nvPicPr>
          <p:cNvPr id="123" name="Google Shape;123;p5"/>
          <p:cNvPicPr preferRelativeResize="0"/>
          <p:nvPr/>
        </p:nvPicPr>
        <p:blipFill rotWithShape="1">
          <a:blip r:embed="rId3">
            <a:alphaModFix/>
          </a:blip>
          <a:srcRect b="11991" l="6412" r="6413" t="19202"/>
          <a:stretch/>
        </p:blipFill>
        <p:spPr>
          <a:xfrm>
            <a:off x="14095858" y="3008114"/>
            <a:ext cx="7370166" cy="3878164"/>
          </a:xfrm>
          <a:prstGeom prst="rect">
            <a:avLst/>
          </a:prstGeom>
          <a:noFill/>
          <a:ln>
            <a:noFill/>
          </a:ln>
        </p:spPr>
      </p:pic>
      <p:sp>
        <p:nvSpPr>
          <p:cNvPr id="124" name="Google Shape;124;p5"/>
          <p:cNvSpPr/>
          <p:nvPr/>
        </p:nvSpPr>
        <p:spPr>
          <a:xfrm>
            <a:off x="7982246" y="5866246"/>
            <a:ext cx="5468145" cy="3968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5"/>
          <p:cNvSpPr/>
          <p:nvPr/>
        </p:nvSpPr>
        <p:spPr>
          <a:xfrm>
            <a:off x="1866552" y="105945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6" name="Google Shape;126;p5"/>
          <p:cNvPicPr preferRelativeResize="0"/>
          <p:nvPr/>
        </p:nvPicPr>
        <p:blipFill rotWithShape="1">
          <a:blip r:embed="rId4">
            <a:alphaModFix/>
          </a:blip>
          <a:srcRect b="23591" l="5486" r="154" t="15433"/>
          <a:stretch/>
        </p:blipFill>
        <p:spPr>
          <a:xfrm>
            <a:off x="14097000" y="2997200"/>
            <a:ext cx="7367688" cy="3900091"/>
          </a:xfrm>
          <a:prstGeom prst="rect">
            <a:avLst/>
          </a:prstGeom>
          <a:noFill/>
          <a:ln>
            <a:noFill/>
          </a:ln>
        </p:spPr>
      </p:pic>
      <p:pic>
        <p:nvPicPr>
          <p:cNvPr id="127" name="Google Shape;127;p5"/>
          <p:cNvPicPr preferRelativeResize="0"/>
          <p:nvPr/>
        </p:nvPicPr>
        <p:blipFill rotWithShape="1">
          <a:blip r:embed="rId5">
            <a:alphaModFix/>
          </a:blip>
          <a:srcRect b="390" l="2304" r="11203" t="31001"/>
          <a:stretch/>
        </p:blipFill>
        <p:spPr>
          <a:xfrm>
            <a:off x="14084300" y="2997200"/>
            <a:ext cx="7367687" cy="39000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6"/>
          <p:cNvSpPr/>
          <p:nvPr/>
        </p:nvSpPr>
        <p:spPr>
          <a:xfrm>
            <a:off x="1825475" y="10898038"/>
            <a:ext cx="20685226" cy="220664"/>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6"/>
          <p:cNvSpPr/>
          <p:nvPr/>
        </p:nvSpPr>
        <p:spPr>
          <a:xfrm>
            <a:off x="2313269" y="4068968"/>
            <a:ext cx="11190900" cy="5933400"/>
          </a:xfrm>
          <a:prstGeom prst="rect">
            <a:avLst/>
          </a:prstGeom>
          <a:noFill/>
          <a:ln>
            <a:noFill/>
          </a:ln>
        </p:spPr>
        <p:txBody>
          <a:bodyPr anchorCtr="0" anchor="t"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I am pleased to introduce you the most reliable mobile provide, Lightning Fast Mobile, Inc. This corporation showcases the collective sentiment of clients who are in need of the best and perfect mobile devices available at affordable prices.</a:t>
            </a:r>
            <a:endParaRPr/>
          </a:p>
          <a:p>
            <a:pPr indent="0" lvl="0" marL="0" marR="0" rtl="0" algn="just">
              <a:lnSpc>
                <a:spcPct val="11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1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During our first 5 years as a mobile provider business, Lighting Fast, Inc. faced a lot of challenges and problems which has helped make this company more resilient. Today, it is running on its 17th year in the mobile provider industry in Los Angeles, California.</a:t>
            </a:r>
            <a:endParaRPr/>
          </a:p>
          <a:p>
            <a:pPr indent="0" lvl="0" marL="0" marR="0" rtl="0" algn="just">
              <a:lnSpc>
                <a:spcPct val="11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In order to express our sincere gratitude to our loyal clients and faithful investors, we are pleased to announce our newly developed products that will be promoted and showcased in our organized expo and events.</a:t>
            </a:r>
            <a:endParaRPr/>
          </a:p>
          <a:p>
            <a:pPr indent="0" lvl="0" marL="0" marR="0" rtl="0" algn="just">
              <a:lnSpc>
                <a:spcPct val="11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10000"/>
              </a:lnSpc>
              <a:spcBef>
                <a:spcPts val="0"/>
              </a:spcBef>
              <a:spcAft>
                <a:spcPts val="0"/>
              </a:spcAft>
              <a:buClr>
                <a:srgbClr val="000000"/>
              </a:buClr>
              <a:buSzPts val="2300"/>
              <a:buFont typeface="Helvetica Neue"/>
              <a:buNone/>
            </a:pPr>
            <a:r>
              <a:rPr b="0" i="0" lang="en-US" sz="2300" u="none" cap="none" strike="noStrike">
                <a:solidFill>
                  <a:srgbClr val="000000"/>
                </a:solidFill>
                <a:latin typeface="Helvetica Neue"/>
                <a:ea typeface="Helvetica Neue"/>
                <a:cs typeface="Helvetica Neue"/>
                <a:sym typeface="Helvetica Neue"/>
              </a:rPr>
              <a:t>Furthermore, as a company that aims to become the top mobile provider, Lightning Fast, Inc. will strive further to give all of our beloved clients the best services that our company can offer.</a:t>
            </a:r>
            <a:endParaRPr/>
          </a:p>
        </p:txBody>
      </p:sp>
      <p:sp>
        <p:nvSpPr>
          <p:cNvPr id="134" name="Google Shape;134;p6"/>
          <p:cNvSpPr/>
          <p:nvPr/>
        </p:nvSpPr>
        <p:spPr>
          <a:xfrm>
            <a:off x="2225577" y="1031403"/>
            <a:ext cx="10286005" cy="352552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000000"/>
              </a:buClr>
              <a:buSzPts val="6000"/>
              <a:buFont typeface="Helvetica Neue"/>
              <a:buNone/>
            </a:pPr>
            <a:r>
              <a:rPr b="1" i="0" lang="en-US" sz="6000" u="none" cap="none" strike="noStrike">
                <a:solidFill>
                  <a:srgbClr val="000000"/>
                </a:solidFill>
                <a:latin typeface="Helvetica Neue"/>
                <a:ea typeface="Helvetica Neue"/>
                <a:cs typeface="Helvetica Neue"/>
                <a:sym typeface="Helvetica Neue"/>
              </a:rPr>
              <a:t>Dmitri Bowers</a:t>
            </a:r>
            <a:endParaRPr/>
          </a:p>
          <a:p>
            <a:pPr indent="0" lvl="0" marL="0" marR="0" rtl="0" algn="l">
              <a:lnSpc>
                <a:spcPct val="120000"/>
              </a:lnSpc>
              <a:spcBef>
                <a:spcPts val="0"/>
              </a:spcBef>
              <a:spcAft>
                <a:spcPts val="0"/>
              </a:spcAft>
              <a:buClr>
                <a:srgbClr val="000000"/>
              </a:buClr>
              <a:buSzPts val="3700"/>
              <a:buFont typeface="Helvetica Neue"/>
              <a:buNone/>
            </a:pPr>
            <a:r>
              <a:rPr b="1" i="0" lang="en-US" sz="3700" u="none" cap="none" strike="noStrike">
                <a:solidFill>
                  <a:srgbClr val="000000"/>
                </a:solidFill>
                <a:latin typeface="Helvetica Neue"/>
                <a:ea typeface="Helvetica Neue"/>
                <a:cs typeface="Helvetica Neue"/>
                <a:sym typeface="Helvetica Neue"/>
              </a:rPr>
              <a:t>Chairman &amp; CEO</a:t>
            </a:r>
            <a:endParaRPr/>
          </a:p>
        </p:txBody>
      </p:sp>
      <p:sp>
        <p:nvSpPr>
          <p:cNvPr id="135" name="Google Shape;135;p6"/>
          <p:cNvSpPr/>
          <p:nvPr/>
        </p:nvSpPr>
        <p:spPr>
          <a:xfrm>
            <a:off x="1828452" y="112549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36" name="Google Shape;136;p6"/>
          <p:cNvPicPr preferRelativeResize="0"/>
          <p:nvPr/>
        </p:nvPicPr>
        <p:blipFill rotWithShape="1">
          <a:blip r:embed="rId3">
            <a:alphaModFix/>
          </a:blip>
          <a:srcRect b="18111" l="27068" r="27068" t="0"/>
          <a:stretch/>
        </p:blipFill>
        <p:spPr>
          <a:xfrm>
            <a:off x="14503398" y="2245355"/>
            <a:ext cx="6928340" cy="82468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7"/>
          <p:cNvSpPr/>
          <p:nvPr/>
        </p:nvSpPr>
        <p:spPr>
          <a:xfrm>
            <a:off x="15589880" y="3891119"/>
            <a:ext cx="4887845" cy="4866512"/>
          </a:xfrm>
          <a:prstGeom prst="ellipse">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 name="Google Shape;142;p7"/>
          <p:cNvSpPr/>
          <p:nvPr/>
        </p:nvSpPr>
        <p:spPr>
          <a:xfrm>
            <a:off x="9748077" y="3891119"/>
            <a:ext cx="4887846" cy="4866512"/>
          </a:xfrm>
          <a:prstGeom prst="ellipse">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7"/>
          <p:cNvSpPr/>
          <p:nvPr/>
        </p:nvSpPr>
        <p:spPr>
          <a:xfrm>
            <a:off x="3537579" y="3891119"/>
            <a:ext cx="4887845" cy="4866512"/>
          </a:xfrm>
          <a:prstGeom prst="ellipse">
            <a:avLst/>
          </a:prstGeom>
          <a:solidFill>
            <a:srgbClr val="D5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4" name="Google Shape;144;p7"/>
          <p:cNvSpPr/>
          <p:nvPr/>
        </p:nvSpPr>
        <p:spPr>
          <a:xfrm>
            <a:off x="2168929" y="18523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3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TESTIMONIALS</a:t>
            </a:r>
            <a:endParaRPr/>
          </a:p>
        </p:txBody>
      </p:sp>
      <p:sp>
        <p:nvSpPr>
          <p:cNvPr id="145" name="Google Shape;145;p7"/>
          <p:cNvSpPr/>
          <p:nvPr/>
        </p:nvSpPr>
        <p:spPr>
          <a:xfrm>
            <a:off x="1831280" y="7590021"/>
            <a:ext cx="20721439" cy="345202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6" name="Google Shape;146;p7"/>
          <p:cNvSpPr/>
          <p:nvPr/>
        </p:nvSpPr>
        <p:spPr>
          <a:xfrm>
            <a:off x="3694394" y="8987617"/>
            <a:ext cx="4574215" cy="183896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“We are striving to become the best and most reliable phone provider for all phone enthusiasts.”</a:t>
            </a:r>
            <a:endParaRPr/>
          </a:p>
          <a:p>
            <a:pPr indent="0" lvl="0" marL="0" marR="0" rtl="0" algn="ctr">
              <a:lnSpc>
                <a:spcPct val="140000"/>
              </a:lnSpc>
              <a:spcBef>
                <a:spcPts val="0"/>
              </a:spcBef>
              <a:spcAft>
                <a:spcPts val="0"/>
              </a:spcAft>
              <a:buClr>
                <a:srgbClr val="000000"/>
              </a:buClr>
              <a:buSzPts val="2000"/>
              <a:buFont typeface="Helvetica Neue"/>
              <a:buNone/>
            </a:pPr>
            <a:r>
              <a:rPr b="1" i="1" lang="en-US" sz="2000" u="none" cap="none" strike="noStrike">
                <a:solidFill>
                  <a:srgbClr val="000000"/>
                </a:solidFill>
                <a:latin typeface="Helvetica Neue"/>
                <a:ea typeface="Helvetica Neue"/>
                <a:cs typeface="Helvetica Neue"/>
                <a:sym typeface="Helvetica Neue"/>
              </a:rPr>
              <a:t>-Dmitri Bowers</a:t>
            </a:r>
            <a:endParaRPr/>
          </a:p>
        </p:txBody>
      </p:sp>
      <p:sp>
        <p:nvSpPr>
          <p:cNvPr id="147" name="Google Shape;147;p7"/>
          <p:cNvSpPr/>
          <p:nvPr/>
        </p:nvSpPr>
        <p:spPr>
          <a:xfrm>
            <a:off x="1828452" y="11305790"/>
            <a:ext cx="20727096" cy="465635"/>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8" name="Google Shape;148;p7"/>
          <p:cNvPicPr preferRelativeResize="0"/>
          <p:nvPr/>
        </p:nvPicPr>
        <p:blipFill rotWithShape="1">
          <a:blip r:embed="rId3">
            <a:alphaModFix/>
          </a:blip>
          <a:srcRect b="45929" l="26604" r="26603" t="5912"/>
          <a:stretch/>
        </p:blipFill>
        <p:spPr>
          <a:xfrm>
            <a:off x="3797353" y="4140199"/>
            <a:ext cx="4368297" cy="4368351"/>
          </a:xfrm>
          <a:custGeom>
            <a:rect b="b" l="l" r="r" t="t"/>
            <a:pathLst>
              <a:path extrusionOk="0" h="20595" w="19679">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noFill/>
          <a:ln>
            <a:noFill/>
          </a:ln>
        </p:spPr>
      </p:pic>
      <p:pic>
        <p:nvPicPr>
          <p:cNvPr id="149" name="Google Shape;149;p7"/>
          <p:cNvPicPr preferRelativeResize="0"/>
          <p:nvPr/>
        </p:nvPicPr>
        <p:blipFill rotWithShape="1">
          <a:blip r:embed="rId4">
            <a:alphaModFix/>
          </a:blip>
          <a:srcRect b="39773" l="9826" r="0" t="0"/>
          <a:stretch/>
        </p:blipFill>
        <p:spPr>
          <a:xfrm>
            <a:off x="10007951" y="4142581"/>
            <a:ext cx="4357925" cy="4365969"/>
          </a:xfrm>
          <a:custGeom>
            <a:rect b="b" l="l" r="r" t="t"/>
            <a:pathLst>
              <a:path extrusionOk="0" h="20594" w="20592">
                <a:moveTo>
                  <a:pt x="10083" y="0"/>
                </a:moveTo>
                <a:cubicBezTo>
                  <a:pt x="7521" y="58"/>
                  <a:pt x="4977" y="1055"/>
                  <a:pt x="3022" y="3007"/>
                </a:cubicBezTo>
                <a:cubicBezTo>
                  <a:pt x="-1008" y="7030"/>
                  <a:pt x="-1008" y="13553"/>
                  <a:pt x="3022" y="17577"/>
                </a:cubicBezTo>
                <a:cubicBezTo>
                  <a:pt x="7053" y="21600"/>
                  <a:pt x="13587" y="21600"/>
                  <a:pt x="17618" y="17577"/>
                </a:cubicBezTo>
                <a:cubicBezTo>
                  <a:pt x="19381" y="15816"/>
                  <a:pt x="20372" y="13578"/>
                  <a:pt x="20592" y="11279"/>
                </a:cubicBezTo>
                <a:lnTo>
                  <a:pt x="20592" y="9304"/>
                </a:lnTo>
                <a:cubicBezTo>
                  <a:pt x="20372" y="7006"/>
                  <a:pt x="19381" y="4767"/>
                  <a:pt x="17618" y="3007"/>
                </a:cubicBezTo>
                <a:cubicBezTo>
                  <a:pt x="15663" y="1055"/>
                  <a:pt x="13118" y="59"/>
                  <a:pt x="10557" y="0"/>
                </a:cubicBezTo>
                <a:lnTo>
                  <a:pt x="10083" y="0"/>
                </a:lnTo>
                <a:close/>
              </a:path>
            </a:pathLst>
          </a:custGeom>
          <a:noFill/>
          <a:ln>
            <a:noFill/>
          </a:ln>
        </p:spPr>
      </p:pic>
      <p:pic>
        <p:nvPicPr>
          <p:cNvPr id="150" name="Google Shape;150;p7"/>
          <p:cNvPicPr preferRelativeResize="0"/>
          <p:nvPr/>
        </p:nvPicPr>
        <p:blipFill rotWithShape="1">
          <a:blip r:embed="rId5">
            <a:alphaModFix/>
          </a:blip>
          <a:srcRect b="56651" l="28070" r="24181" t="11499"/>
          <a:stretch/>
        </p:blipFill>
        <p:spPr>
          <a:xfrm>
            <a:off x="15849653" y="4140200"/>
            <a:ext cx="4368297" cy="4368350"/>
          </a:xfrm>
          <a:custGeom>
            <a:rect b="b" l="l" r="r" t="t"/>
            <a:pathLst>
              <a:path extrusionOk="0" h="20595" w="19679">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noFill/>
          <a:ln>
            <a:noFill/>
          </a:ln>
        </p:spPr>
      </p:pic>
      <p:sp>
        <p:nvSpPr>
          <p:cNvPr id="151" name="Google Shape;151;p7"/>
          <p:cNvSpPr/>
          <p:nvPr/>
        </p:nvSpPr>
        <p:spPr>
          <a:xfrm>
            <a:off x="9838515" y="9000462"/>
            <a:ext cx="4706970" cy="183896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“Striving to become the best and most reliable phone provider for all phone enthusiasts.”</a:t>
            </a:r>
            <a:endParaRPr/>
          </a:p>
          <a:p>
            <a:pPr indent="0" lvl="0" marL="0" marR="0" rtl="0" algn="ctr">
              <a:lnSpc>
                <a:spcPct val="140000"/>
              </a:lnSpc>
              <a:spcBef>
                <a:spcPts val="0"/>
              </a:spcBef>
              <a:spcAft>
                <a:spcPts val="0"/>
              </a:spcAft>
              <a:buClr>
                <a:srgbClr val="000000"/>
              </a:buClr>
              <a:buSzPts val="2000"/>
              <a:buFont typeface="Helvetica Neue"/>
              <a:buNone/>
            </a:pPr>
            <a:r>
              <a:rPr b="1" i="1" lang="en-US" sz="2000" u="none" cap="none" strike="noStrike">
                <a:solidFill>
                  <a:srgbClr val="000000"/>
                </a:solidFill>
                <a:latin typeface="Helvetica Neue"/>
                <a:ea typeface="Helvetica Neue"/>
                <a:cs typeface="Helvetica Neue"/>
                <a:sym typeface="Helvetica Neue"/>
              </a:rPr>
              <a:t>-Evan Theiseb</a:t>
            </a:r>
            <a:endParaRPr b="1" i="0" sz="3000" u="none" cap="none" strike="noStrike">
              <a:solidFill>
                <a:srgbClr val="000000"/>
              </a:solidFill>
              <a:latin typeface="Helvetica Neue"/>
              <a:ea typeface="Helvetica Neue"/>
              <a:cs typeface="Helvetica Neue"/>
              <a:sym typeface="Helvetica Neue"/>
            </a:endParaRPr>
          </a:p>
        </p:txBody>
      </p:sp>
      <p:sp>
        <p:nvSpPr>
          <p:cNvPr id="152" name="Google Shape;152;p7"/>
          <p:cNvSpPr/>
          <p:nvPr/>
        </p:nvSpPr>
        <p:spPr>
          <a:xfrm>
            <a:off x="15781917" y="9155257"/>
            <a:ext cx="4706969" cy="1503681"/>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000000"/>
              </a:buClr>
              <a:buSzPts val="2000"/>
              <a:buFont typeface="Helvetica Neue"/>
              <a:buNone/>
            </a:pPr>
            <a:r>
              <a:rPr b="0" i="0" lang="en-US" sz="2000" u="none" cap="none" strike="noStrike">
                <a:solidFill>
                  <a:srgbClr val="000000"/>
                </a:solidFill>
                <a:latin typeface="Helvetica Neue"/>
                <a:ea typeface="Helvetica Neue"/>
                <a:cs typeface="Helvetica Neue"/>
                <a:sym typeface="Helvetica Neue"/>
              </a:rPr>
              <a:t>“Most reliable phone provider for all phone enthusiasts.”</a:t>
            </a:r>
            <a:endParaRPr/>
          </a:p>
          <a:p>
            <a:pPr indent="0" lvl="0" marL="0" marR="0" rtl="0" algn="ctr">
              <a:lnSpc>
                <a:spcPct val="140000"/>
              </a:lnSpc>
              <a:spcBef>
                <a:spcPts val="0"/>
              </a:spcBef>
              <a:spcAft>
                <a:spcPts val="0"/>
              </a:spcAft>
              <a:buClr>
                <a:srgbClr val="000000"/>
              </a:buClr>
              <a:buSzPts val="2000"/>
              <a:buFont typeface="Helvetica Neue"/>
              <a:buNone/>
            </a:pPr>
            <a:r>
              <a:rPr b="1" i="1" lang="en-US" sz="2000" u="none" cap="none" strike="noStrike">
                <a:solidFill>
                  <a:srgbClr val="000000"/>
                </a:solidFill>
                <a:latin typeface="Helvetica Neue"/>
                <a:ea typeface="Helvetica Neue"/>
                <a:cs typeface="Helvetica Neue"/>
                <a:sym typeface="Helvetica Neue"/>
              </a:rPr>
              <a:t>-Jonathan Evek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8"/>
          <p:cNvSpPr/>
          <p:nvPr/>
        </p:nvSpPr>
        <p:spPr>
          <a:xfrm>
            <a:off x="2384829" y="1953931"/>
            <a:ext cx="9687094" cy="1320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8000"/>
              <a:buFont typeface="Helvetica Neue"/>
              <a:buNone/>
            </a:pPr>
            <a:r>
              <a:rPr b="1" i="0" lang="en-US" sz="8000" u="none" cap="none" strike="noStrike">
                <a:solidFill>
                  <a:srgbClr val="000000"/>
                </a:solidFill>
                <a:latin typeface="Helvetica Neue"/>
                <a:ea typeface="Helvetica Neue"/>
                <a:cs typeface="Helvetica Neue"/>
                <a:sym typeface="Helvetica Neue"/>
              </a:rPr>
              <a:t>HISTORY</a:t>
            </a:r>
            <a:endParaRPr/>
          </a:p>
        </p:txBody>
      </p:sp>
      <p:pic>
        <p:nvPicPr>
          <p:cNvPr id="158" name="Google Shape;158;p8"/>
          <p:cNvPicPr preferRelativeResize="0"/>
          <p:nvPr/>
        </p:nvPicPr>
        <p:blipFill rotWithShape="1">
          <a:blip r:embed="rId3">
            <a:alphaModFix/>
          </a:blip>
          <a:srcRect b="61728" l="183" r="11167" t="3751"/>
          <a:stretch/>
        </p:blipFill>
        <p:spPr>
          <a:xfrm>
            <a:off x="-349102" y="3890962"/>
            <a:ext cx="27020019" cy="6969754"/>
          </a:xfrm>
          <a:prstGeom prst="rect">
            <a:avLst/>
          </a:prstGeom>
          <a:noFill/>
          <a:ln>
            <a:noFill/>
          </a:ln>
        </p:spPr>
      </p:pic>
      <p:sp>
        <p:nvSpPr>
          <p:cNvPr id="159" name="Google Shape;159;p8"/>
          <p:cNvSpPr/>
          <p:nvPr/>
        </p:nvSpPr>
        <p:spPr>
          <a:xfrm>
            <a:off x="2287869" y="11181166"/>
            <a:ext cx="10794449" cy="136825"/>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8"/>
          <p:cNvSpPr/>
          <p:nvPr/>
        </p:nvSpPr>
        <p:spPr>
          <a:xfrm>
            <a:off x="2276944" y="11451712"/>
            <a:ext cx="10816299" cy="242989"/>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1" name="Google Shape;161;p8"/>
          <p:cNvSpPr/>
          <p:nvPr/>
        </p:nvSpPr>
        <p:spPr>
          <a:xfrm>
            <a:off x="-57349" y="3933261"/>
            <a:ext cx="24498699" cy="6969919"/>
          </a:xfrm>
          <a:prstGeom prst="rect">
            <a:avLst/>
          </a:prstGeom>
          <a:solidFill>
            <a:srgbClr val="FE958C">
              <a:alpha val="41176"/>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8"/>
          <p:cNvSpPr/>
          <p:nvPr/>
        </p:nvSpPr>
        <p:spPr>
          <a:xfrm>
            <a:off x="2276168" y="5280024"/>
            <a:ext cx="10817852" cy="315595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3100"/>
              <a:buFont typeface="Helvetica Neue"/>
              <a:buNone/>
            </a:pPr>
            <a:r>
              <a:rPr b="0" i="0" lang="en-US" sz="3100" u="none" cap="none" strike="noStrike">
                <a:solidFill>
                  <a:srgbClr val="000000"/>
                </a:solidFill>
                <a:latin typeface="Helvetica Neue"/>
                <a:ea typeface="Helvetica Neue"/>
                <a:cs typeface="Helvetica Neue"/>
                <a:sym typeface="Helvetica Neue"/>
              </a:rPr>
              <a:t>First established in 2001 by Dmitri Bowers, Lightning Fast, Inc. is a company that provides you the most reliable mobile products in California. With over 17 years of experience, Lightning Fast, Inc. has become one of the leading businesses in terms of providing quality assured mobiles.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9"/>
          <p:cNvSpPr/>
          <p:nvPr/>
        </p:nvSpPr>
        <p:spPr>
          <a:xfrm>
            <a:off x="4602261" y="8659762"/>
            <a:ext cx="17606566" cy="3361731"/>
          </a:xfrm>
          <a:prstGeom prst="rect">
            <a:avLst/>
          </a:prstGeom>
          <a:solidFill>
            <a:srgbClr val="FE958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8" name="Google Shape;168;p9"/>
          <p:cNvPicPr preferRelativeResize="0"/>
          <p:nvPr/>
        </p:nvPicPr>
        <p:blipFill rotWithShape="1">
          <a:blip r:embed="rId3">
            <a:alphaModFix/>
          </a:blip>
          <a:srcRect b="59357" l="25265" r="18313" t="4033"/>
          <a:stretch/>
        </p:blipFill>
        <p:spPr>
          <a:xfrm>
            <a:off x="15378684" y="2590799"/>
            <a:ext cx="6391987" cy="6221453"/>
          </a:xfrm>
          <a:prstGeom prst="rect">
            <a:avLst/>
          </a:prstGeom>
          <a:noFill/>
          <a:ln>
            <a:noFill/>
          </a:ln>
        </p:spPr>
      </p:pic>
      <p:sp>
        <p:nvSpPr>
          <p:cNvPr id="169" name="Google Shape;169;p9"/>
          <p:cNvSpPr/>
          <p:nvPr/>
        </p:nvSpPr>
        <p:spPr>
          <a:xfrm>
            <a:off x="3995977" y="2561580"/>
            <a:ext cx="11493571" cy="8566647"/>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9"/>
          <p:cNvSpPr/>
          <p:nvPr/>
        </p:nvSpPr>
        <p:spPr>
          <a:xfrm>
            <a:off x="5483210" y="3454678"/>
            <a:ext cx="1539464" cy="3136888"/>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FE958C"/>
              </a:buClr>
              <a:buSzPts val="17000"/>
              <a:buFont typeface="Poppins"/>
              <a:buNone/>
            </a:pPr>
            <a:r>
              <a:rPr b="1" i="0" lang="en-US" sz="17000" u="none" cap="none" strike="noStrike">
                <a:solidFill>
                  <a:srgbClr val="FE958C"/>
                </a:solidFill>
                <a:latin typeface="Poppins"/>
                <a:ea typeface="Poppins"/>
                <a:cs typeface="Poppins"/>
                <a:sym typeface="Poppins"/>
              </a:rPr>
              <a:t>“</a:t>
            </a:r>
            <a:endParaRPr/>
          </a:p>
        </p:txBody>
      </p:sp>
      <p:sp>
        <p:nvSpPr>
          <p:cNvPr id="171" name="Google Shape;171;p9"/>
          <p:cNvSpPr/>
          <p:nvPr/>
        </p:nvSpPr>
        <p:spPr>
          <a:xfrm>
            <a:off x="5521310" y="8868898"/>
            <a:ext cx="6986772" cy="4953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FFFFFF"/>
              </a:buClr>
              <a:buSzPts val="2600"/>
              <a:buFont typeface="Helvetica Neue"/>
              <a:buNone/>
            </a:pPr>
            <a:r>
              <a:rPr b="0" i="1" lang="en-US" sz="2600" u="none" cap="none" strike="noStrike">
                <a:solidFill>
                  <a:srgbClr val="FFFFFF"/>
                </a:solidFill>
                <a:latin typeface="Helvetica Neue"/>
                <a:ea typeface="Helvetica Neue"/>
                <a:cs typeface="Helvetica Neue"/>
                <a:sym typeface="Helvetica Neue"/>
              </a:rPr>
              <a:t>-Mhar Dehrehr, 21, Tech Columnist</a:t>
            </a:r>
            <a:endParaRPr/>
          </a:p>
        </p:txBody>
      </p:sp>
      <p:sp>
        <p:nvSpPr>
          <p:cNvPr id="172" name="Google Shape;172;p9"/>
          <p:cNvSpPr/>
          <p:nvPr/>
        </p:nvSpPr>
        <p:spPr>
          <a:xfrm rot="-5400000">
            <a:off x="-2579149" y="6273800"/>
            <a:ext cx="9951710" cy="1168401"/>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000000"/>
              </a:buClr>
              <a:buSzPts val="7000"/>
              <a:buFont typeface="Helvetica Neue"/>
              <a:buNone/>
            </a:pPr>
            <a:r>
              <a:rPr b="1" i="0" lang="en-US" sz="7000" u="none" cap="none" strike="noStrike">
                <a:solidFill>
                  <a:srgbClr val="000000"/>
                </a:solidFill>
                <a:latin typeface="Helvetica Neue"/>
                <a:ea typeface="Helvetica Neue"/>
                <a:cs typeface="Helvetica Neue"/>
                <a:sym typeface="Helvetica Neue"/>
              </a:rPr>
              <a:t>TESTIMONIALS</a:t>
            </a:r>
            <a:endParaRPr/>
          </a:p>
        </p:txBody>
      </p:sp>
      <p:sp>
        <p:nvSpPr>
          <p:cNvPr id="173" name="Google Shape;173;p9"/>
          <p:cNvSpPr/>
          <p:nvPr/>
        </p:nvSpPr>
        <p:spPr>
          <a:xfrm>
            <a:off x="5616361" y="5468651"/>
            <a:ext cx="7473937" cy="2148841"/>
          </a:xfrm>
          <a:prstGeom prst="rect">
            <a:avLst/>
          </a:prstGeom>
          <a:noFill/>
          <a:ln>
            <a:noFill/>
          </a:ln>
        </p:spPr>
        <p:txBody>
          <a:bodyPr anchorCtr="0" anchor="ctr" bIns="50800" lIns="50800" spcFirstLastPara="1" rIns="50800" wrap="square" tIns="50800">
            <a:spAutoFit/>
          </a:bodyPr>
          <a:lstStyle/>
          <a:p>
            <a:pPr indent="0" lvl="0" marL="0" marR="0" rtl="0" algn="just">
              <a:lnSpc>
                <a:spcPct val="140000"/>
              </a:lnSpc>
              <a:spcBef>
                <a:spcPts val="0"/>
              </a:spcBef>
              <a:spcAft>
                <a:spcPts val="0"/>
              </a:spcAft>
              <a:buClr>
                <a:srgbClr val="FFFFFF"/>
              </a:buClr>
              <a:buSzPts val="2600"/>
              <a:buFont typeface="Helvetica Neue"/>
              <a:buNone/>
            </a:pPr>
            <a:r>
              <a:rPr b="0" i="0" lang="en-US" sz="2600" u="none" cap="none" strike="noStrike">
                <a:solidFill>
                  <a:srgbClr val="FFFFFF"/>
                </a:solidFill>
                <a:latin typeface="Helvetica Neue"/>
                <a:ea typeface="Helvetica Neue"/>
                <a:cs typeface="Helvetica Neue"/>
                <a:sym typeface="Helvetica Neue"/>
              </a:rPr>
              <a:t>We are striving to become the best and most reliable phone provider for all phone enthusiasts.“We are striving to become the best and most reliable phone provider for all phone enthusiasts.”</a:t>
            </a:r>
            <a:endParaRPr/>
          </a:p>
        </p:txBody>
      </p:sp>
      <p:sp>
        <p:nvSpPr>
          <p:cNvPr id="174" name="Google Shape;174;p9"/>
          <p:cNvSpPr/>
          <p:nvPr/>
        </p:nvSpPr>
        <p:spPr>
          <a:xfrm rot="5400000">
            <a:off x="14994432" y="3797300"/>
            <a:ext cx="990601" cy="990600"/>
          </a:xfrm>
          <a:custGeom>
            <a:rect b="b" l="l" r="r" t="t"/>
            <a:pathLst>
              <a:path extrusionOk="0" h="21600" w="21600">
                <a:moveTo>
                  <a:pt x="10800" y="0"/>
                </a:moveTo>
                <a:lnTo>
                  <a:pt x="21600" y="21600"/>
                </a:lnTo>
                <a:lnTo>
                  <a:pt x="0" y="21600"/>
                </a:ln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9"/>
          <p:cNvSpPr/>
          <p:nvPr/>
        </p:nvSpPr>
        <p:spPr>
          <a:xfrm>
            <a:off x="15299573" y="8686485"/>
            <a:ext cx="6499494" cy="2438137"/>
          </a:xfrm>
          <a:prstGeom prst="rect">
            <a:avLst/>
          </a:prstGeom>
          <a:solidFill>
            <a:srgbClr val="0000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