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embeddedFontLst>
    <p:embeddedFont>
      <p:font typeface="Raleway SemiBold"/>
      <p:regular r:id="rId23"/>
      <p:bold r:id="rId24"/>
      <p:italic r:id="rId25"/>
      <p:boldItalic r:id="rId26"/>
    </p:embeddedFont>
    <p:embeddedFont>
      <p:font typeface="Raleway"/>
      <p:regular r:id="rId27"/>
      <p:bold r:id="rId28"/>
      <p:italic r:id="rId29"/>
      <p:boldItalic r:id="rId30"/>
    </p:embeddedFont>
    <p:embeddedFont>
      <p:font typeface="Oxygen"/>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alewaySemiBold-bold.fntdata"/><Relationship Id="rId23" Type="http://schemas.openxmlformats.org/officeDocument/2006/relationships/font" Target="fonts/RalewaySemiBo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SemiBold-boldItalic.fntdata"/><Relationship Id="rId25" Type="http://schemas.openxmlformats.org/officeDocument/2006/relationships/font" Target="fonts/RalewaySemiBold-italic.fntdata"/><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xygen-bold.fntdata"/><Relationship Id="rId30" Type="http://schemas.openxmlformats.org/officeDocument/2006/relationships/font" Target="fonts/Raleway-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p:nvPr/>
        </p:nvSpPr>
        <p:spPr>
          <a:xfrm>
            <a:off x="1" y="-12699"/>
            <a:ext cx="9143999" cy="6883399"/>
          </a:xfrm>
          <a:prstGeom prst="rect">
            <a:avLst/>
          </a:prstGeom>
          <a:blipFill rotWithShape="1">
            <a:blip r:embed="rId3">
              <a:alphaModFix/>
            </a:blip>
            <a:stretch>
              <a:fillRect b="-9776" l="-6874" r="-21455" t="-664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 y="-12699"/>
            <a:ext cx="9143999" cy="6883399"/>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txBox="1"/>
          <p:nvPr/>
        </p:nvSpPr>
        <p:spPr>
          <a:xfrm>
            <a:off x="2060344" y="3647334"/>
            <a:ext cx="2704735"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0C0C0C"/>
                </a:solidFill>
                <a:latin typeface="Raleway SemiBold"/>
                <a:ea typeface="Raleway SemiBold"/>
                <a:cs typeface="Raleway SemiBold"/>
                <a:sym typeface="Raleway SemiBold"/>
              </a:rPr>
              <a:t>Pitch Deck</a:t>
            </a:r>
            <a:endParaRPr b="0" i="0" sz="3200" u="none" cap="none" strike="noStrike">
              <a:solidFill>
                <a:srgbClr val="0C0C0C"/>
              </a:solidFill>
              <a:latin typeface="Raleway SemiBold"/>
              <a:ea typeface="Raleway SemiBold"/>
              <a:cs typeface="Raleway SemiBold"/>
              <a:sym typeface="Raleway SemiBold"/>
            </a:endParaRPr>
          </a:p>
        </p:txBody>
      </p:sp>
      <p:sp>
        <p:nvSpPr>
          <p:cNvPr id="87" name="Google Shape;87;p13"/>
          <p:cNvSpPr/>
          <p:nvPr/>
        </p:nvSpPr>
        <p:spPr>
          <a:xfrm>
            <a:off x="1706725" y="-12699"/>
            <a:ext cx="159656" cy="68833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txBox="1"/>
          <p:nvPr/>
        </p:nvSpPr>
        <p:spPr>
          <a:xfrm>
            <a:off x="545053" y="3018972"/>
            <a:ext cx="4229551"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800" u="none" cap="none" strike="noStrike">
                <a:solidFill>
                  <a:srgbClr val="0070C0"/>
                </a:solidFill>
                <a:latin typeface="Raleway SemiBold"/>
                <a:ea typeface="Raleway SemiBold"/>
                <a:cs typeface="Raleway SemiBold"/>
                <a:sym typeface="Raleway SemiBold"/>
              </a:rPr>
              <a:t>Business Plan </a:t>
            </a:r>
            <a:endParaRPr sz="1600">
              <a:solidFill>
                <a:srgbClr val="0070C0"/>
              </a:solidFill>
              <a:latin typeface="Raleway SemiBold"/>
              <a:ea typeface="Raleway SemiBold"/>
              <a:cs typeface="Raleway SemiBold"/>
              <a:sym typeface="Raleway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p:nvPr/>
        </p:nvSpPr>
        <p:spPr>
          <a:xfrm>
            <a:off x="4191000" y="0"/>
            <a:ext cx="4953000" cy="6858000"/>
          </a:xfrm>
          <a:prstGeom prst="rect">
            <a:avLst/>
          </a:prstGeom>
          <a:blipFill rotWithShape="1">
            <a:blip r:embed="rId3">
              <a:alphaModFix/>
            </a:blip>
            <a:stretch>
              <a:fillRect b="-2775" l="-48842" r="-33842" t="-166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2"/>
          <p:cNvSpPr/>
          <p:nvPr/>
        </p:nvSpPr>
        <p:spPr>
          <a:xfrm>
            <a:off x="4191000" y="-12699"/>
            <a:ext cx="4953000" cy="6883399"/>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2"/>
          <p:cNvSpPr/>
          <p:nvPr/>
        </p:nvSpPr>
        <p:spPr>
          <a:xfrm>
            <a:off x="930209" y="1212016"/>
            <a:ext cx="5750141"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Based on a statistics report released by the Vienna statistics office, Vienna has a total of 1, 867, 582 residents and a total of 1, 383, 454 annual visiting tourist as of 2017.</a:t>
            </a:r>
            <a:endParaRPr sz="2100">
              <a:solidFill>
                <a:srgbClr val="3F3F3F"/>
              </a:solidFill>
              <a:latin typeface="Raleway"/>
              <a:ea typeface="Raleway"/>
              <a:cs typeface="Raleway"/>
              <a:sym typeface="Raleway"/>
            </a:endParaRPr>
          </a:p>
        </p:txBody>
      </p:sp>
      <p:sp>
        <p:nvSpPr>
          <p:cNvPr id="178" name="Google Shape;178;p22"/>
          <p:cNvSpPr/>
          <p:nvPr/>
        </p:nvSpPr>
        <p:spPr>
          <a:xfrm>
            <a:off x="947673" y="694821"/>
            <a:ext cx="1906150"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Traction</a:t>
            </a:r>
            <a:endParaRPr sz="3000">
              <a:solidFill>
                <a:srgbClr val="0070C0"/>
              </a:solidFill>
              <a:latin typeface="Raleway SemiBold"/>
              <a:ea typeface="Raleway SemiBold"/>
              <a:cs typeface="Raleway SemiBold"/>
              <a:sym typeface="Raleway SemiBold"/>
            </a:endParaRPr>
          </a:p>
        </p:txBody>
      </p:sp>
      <p:pic>
        <p:nvPicPr>
          <p:cNvPr id="179" name="Google Shape;179;p22"/>
          <p:cNvPicPr preferRelativeResize="0"/>
          <p:nvPr/>
        </p:nvPicPr>
        <p:blipFill rotWithShape="1">
          <a:blip r:embed="rId4">
            <a:alphaModFix/>
          </a:blip>
          <a:srcRect b="0" l="0" r="0" t="0"/>
          <a:stretch/>
        </p:blipFill>
        <p:spPr>
          <a:xfrm>
            <a:off x="904809" y="3400517"/>
            <a:ext cx="3433625" cy="2289083"/>
          </a:xfrm>
          <a:prstGeom prst="rect">
            <a:avLst/>
          </a:prstGeom>
          <a:noFill/>
          <a:ln>
            <a:noFill/>
          </a:ln>
        </p:spPr>
      </p:pic>
      <p:sp>
        <p:nvSpPr>
          <p:cNvPr id="180" name="Google Shape;180;p22"/>
          <p:cNvSpPr/>
          <p:nvPr/>
        </p:nvSpPr>
        <p:spPr>
          <a:xfrm>
            <a:off x="7813297" y="-12699"/>
            <a:ext cx="159656" cy="68833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3"/>
          <p:cNvSpPr/>
          <p:nvPr/>
        </p:nvSpPr>
        <p:spPr>
          <a:xfrm>
            <a:off x="950675" y="1219350"/>
            <a:ext cx="5126400" cy="481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The chosen target market will be the residents of Austria primarily Vienna. This specific group of individuals was chosen based on the following factors : </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Up to 1, 383, 454 tourists visit Vienna annually.</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At least 1, 867, 582 of the population are residents of Vienna.</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Roughly 30% to 40% of Vienna’s entire population are seeking for affordable and tasty desserts, pastries, and baked goods.</a:t>
            </a:r>
            <a:endParaRPr/>
          </a:p>
        </p:txBody>
      </p:sp>
      <p:sp>
        <p:nvSpPr>
          <p:cNvPr id="186" name="Google Shape;186;p23"/>
          <p:cNvSpPr/>
          <p:nvPr/>
        </p:nvSpPr>
        <p:spPr>
          <a:xfrm>
            <a:off x="945911" y="705226"/>
            <a:ext cx="3084401"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Target Market</a:t>
            </a:r>
            <a:endParaRPr sz="3000">
              <a:solidFill>
                <a:srgbClr val="0070C0"/>
              </a:solidFill>
              <a:latin typeface="Raleway SemiBold"/>
              <a:ea typeface="Raleway SemiBold"/>
              <a:cs typeface="Raleway SemiBold"/>
              <a:sym typeface="Raleway SemiBold"/>
            </a:endParaRPr>
          </a:p>
        </p:txBody>
      </p:sp>
      <p:sp>
        <p:nvSpPr>
          <p:cNvPr id="187" name="Google Shape;187;p23"/>
          <p:cNvSpPr/>
          <p:nvPr/>
        </p:nvSpPr>
        <p:spPr>
          <a:xfrm>
            <a:off x="6456123" y="1771802"/>
            <a:ext cx="1716327" cy="3508653"/>
          </a:xfrm>
          <a:prstGeom prst="rect">
            <a:avLst/>
          </a:pr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0070C0"/>
                </a:solidFill>
                <a:latin typeface="Raleway SemiBold"/>
                <a:ea typeface="Raleway SemiBold"/>
                <a:cs typeface="Raleway SemiBold"/>
                <a:sym typeface="Raleway SemiBold"/>
              </a:rPr>
              <a:t>35% </a:t>
            </a:r>
            <a:r>
              <a:rPr lang="en-US" sz="2100">
                <a:solidFill>
                  <a:srgbClr val="3F3F3F"/>
                </a:solidFill>
                <a:latin typeface="Raleway"/>
                <a:ea typeface="Raleway"/>
                <a:cs typeface="Raleway"/>
                <a:sym typeface="Raleway"/>
              </a:rPr>
              <a:t>of Vienna’s entire population are seeking for affordable and tasty desserts,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4"/>
          <p:cNvSpPr/>
          <p:nvPr/>
        </p:nvSpPr>
        <p:spPr>
          <a:xfrm>
            <a:off x="923412" y="706823"/>
            <a:ext cx="295377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Competition</a:t>
            </a:r>
            <a:endParaRPr sz="3000">
              <a:solidFill>
                <a:srgbClr val="0070C0"/>
              </a:solidFill>
              <a:latin typeface="Raleway SemiBold"/>
              <a:ea typeface="Raleway SemiBold"/>
              <a:cs typeface="Raleway SemiBold"/>
              <a:sym typeface="Raleway SemiBold"/>
            </a:endParaRPr>
          </a:p>
        </p:txBody>
      </p:sp>
      <p:sp>
        <p:nvSpPr>
          <p:cNvPr id="193" name="Google Shape;193;p24"/>
          <p:cNvSpPr/>
          <p:nvPr/>
        </p:nvSpPr>
        <p:spPr>
          <a:xfrm>
            <a:off x="942461" y="1225034"/>
            <a:ext cx="7287139" cy="48013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Based on a survey conducted in 2017, Sweet and Chic concluded that the following companies will be considered as direct competitors on the basis that they offer similar services :</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3200">
                <a:solidFill>
                  <a:srgbClr val="0070C0"/>
                </a:solidFill>
                <a:latin typeface="Raleway SemiBold"/>
                <a:ea typeface="Raleway SemiBold"/>
                <a:cs typeface="Raleway SemiBold"/>
                <a:sym typeface="Raleway SemiBold"/>
              </a:rPr>
              <a:t>€3.50  </a:t>
            </a:r>
            <a:r>
              <a:rPr lang="en-US" sz="2100">
                <a:solidFill>
                  <a:srgbClr val="3F3F3F"/>
                </a:solidFill>
                <a:latin typeface="Raleway"/>
                <a:ea typeface="Raleway"/>
                <a:cs typeface="Raleway"/>
                <a:sym typeface="Raleway"/>
              </a:rPr>
              <a:t>Fresh Bake Cake Shop offers a wide range of cakes and desserts starting. </a:t>
            </a:r>
            <a:endParaRPr/>
          </a:p>
          <a:p>
            <a:pPr indent="1196975" lvl="0" marL="0" marR="0" rtl="0" algn="l">
              <a:spcBef>
                <a:spcPts val="0"/>
              </a:spcBef>
              <a:spcAft>
                <a:spcPts val="0"/>
              </a:spcAft>
              <a:buNone/>
            </a:pPr>
            <a:br>
              <a:rPr lang="en-US" sz="2100">
                <a:solidFill>
                  <a:srgbClr val="3F3F3F"/>
                </a:solidFill>
                <a:latin typeface="Raleway"/>
                <a:ea typeface="Raleway"/>
                <a:cs typeface="Raleway"/>
                <a:sym typeface="Raleway"/>
              </a:rPr>
            </a:br>
            <a:r>
              <a:rPr lang="en-US" sz="3200">
                <a:solidFill>
                  <a:srgbClr val="0070C0"/>
                </a:solidFill>
                <a:latin typeface="Raleway SemiBold"/>
                <a:ea typeface="Raleway SemiBold"/>
                <a:cs typeface="Raleway SemiBold"/>
                <a:sym typeface="Raleway SemiBold"/>
              </a:rPr>
              <a:t>€2.50  </a:t>
            </a:r>
            <a:r>
              <a:rPr lang="en-US" sz="2100">
                <a:solidFill>
                  <a:srgbClr val="3F3F3F"/>
                </a:solidFill>
                <a:latin typeface="Raleway"/>
                <a:ea typeface="Raleway"/>
                <a:cs typeface="Raleway"/>
                <a:sym typeface="Raleway"/>
              </a:rPr>
              <a:t>J &amp; J Desserts offers a wide range of cakes and desserts starting.</a:t>
            </a:r>
            <a:endParaRPr sz="2100">
              <a:solidFill>
                <a:srgbClr val="0070C0"/>
              </a:solidFill>
              <a:latin typeface="Raleway SemiBold"/>
              <a:ea typeface="Raleway SemiBold"/>
              <a:cs typeface="Raleway SemiBold"/>
              <a:sym typeface="Raleway SemiBold"/>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3200">
                <a:solidFill>
                  <a:srgbClr val="0070C0"/>
                </a:solidFill>
                <a:latin typeface="Raleway SemiBold"/>
                <a:ea typeface="Raleway SemiBold"/>
                <a:cs typeface="Raleway SemiBold"/>
                <a:sym typeface="Raleway SemiBold"/>
              </a:rPr>
              <a:t>€3.99  </a:t>
            </a:r>
            <a:r>
              <a:rPr lang="en-US" sz="2100">
                <a:solidFill>
                  <a:srgbClr val="3F3F3F"/>
                </a:solidFill>
                <a:latin typeface="Raleway"/>
                <a:ea typeface="Raleway"/>
                <a:cs typeface="Raleway"/>
                <a:sym typeface="Raleway"/>
              </a:rPr>
              <a:t>Betty’s Cake offers a wide range of cakes and desserts starting.</a:t>
            </a:r>
            <a:endParaRPr sz="2100">
              <a:solidFill>
                <a:srgbClr val="0070C0"/>
              </a:solidFill>
              <a:latin typeface="Raleway SemiBold"/>
              <a:ea typeface="Raleway SemiBold"/>
              <a:cs typeface="Raleway SemiBold"/>
              <a:sym typeface="Raleway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5"/>
          <p:cNvSpPr/>
          <p:nvPr/>
        </p:nvSpPr>
        <p:spPr>
          <a:xfrm>
            <a:off x="0" y="4368800"/>
            <a:ext cx="9144000" cy="2489200"/>
          </a:xfrm>
          <a:prstGeom prst="rect">
            <a:avLst/>
          </a:prstGeom>
          <a:blipFill rotWithShape="1">
            <a:blip r:embed="rId3">
              <a:alphaModFix/>
            </a:blip>
            <a:stretch>
              <a:fillRect b="-19896" l="-415" r="-416" t="-14489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25"/>
          <p:cNvSpPr/>
          <p:nvPr/>
        </p:nvSpPr>
        <p:spPr>
          <a:xfrm>
            <a:off x="1478055" y="701365"/>
            <a:ext cx="4461734"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Alternative Solutions</a:t>
            </a:r>
            <a:endParaRPr sz="3000">
              <a:solidFill>
                <a:srgbClr val="0070C0"/>
              </a:solidFill>
              <a:latin typeface="Raleway SemiBold"/>
              <a:ea typeface="Raleway SemiBold"/>
              <a:cs typeface="Raleway SemiBold"/>
              <a:sym typeface="Raleway SemiBold"/>
            </a:endParaRPr>
          </a:p>
        </p:txBody>
      </p:sp>
      <p:sp>
        <p:nvSpPr>
          <p:cNvPr id="200" name="Google Shape;200;p25"/>
          <p:cNvSpPr/>
          <p:nvPr/>
        </p:nvSpPr>
        <p:spPr>
          <a:xfrm>
            <a:off x="0" y="4368800"/>
            <a:ext cx="9144000" cy="250190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5"/>
          <p:cNvSpPr/>
          <p:nvPr/>
        </p:nvSpPr>
        <p:spPr>
          <a:xfrm>
            <a:off x="1470912" y="1218920"/>
            <a:ext cx="7121759" cy="36471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The alternative solutions Sweet and Chic can provide are the following:</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Free red velvet cupcakes for the first 100 customers every 1st day of each calendar month.</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20% to 30% monthly discounts for Sweet Life Membership Card holders.</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Free cake customization and design for Sweet Life Membership Card holders.</a:t>
            </a:r>
            <a:endParaRPr/>
          </a:p>
        </p:txBody>
      </p:sp>
      <p:sp>
        <p:nvSpPr>
          <p:cNvPr id="202" name="Google Shape;202;p25"/>
          <p:cNvSpPr/>
          <p:nvPr/>
        </p:nvSpPr>
        <p:spPr>
          <a:xfrm>
            <a:off x="1170918" y="4368800"/>
            <a:ext cx="159656" cy="24892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6"/>
          <p:cNvSpPr/>
          <p:nvPr/>
        </p:nvSpPr>
        <p:spPr>
          <a:xfrm>
            <a:off x="4195480" y="0"/>
            <a:ext cx="4953000" cy="6858000"/>
          </a:xfrm>
          <a:prstGeom prst="rect">
            <a:avLst/>
          </a:prstGeom>
          <a:blipFill rotWithShape="1">
            <a:blip r:embed="rId3">
              <a:alphaModFix/>
            </a:blip>
            <a:stretch>
              <a:fillRect b="-3332" l="-50377" r="-64607" t="-444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6"/>
          <p:cNvSpPr/>
          <p:nvPr/>
        </p:nvSpPr>
        <p:spPr>
          <a:xfrm>
            <a:off x="4195480" y="-12699"/>
            <a:ext cx="4953000" cy="6883399"/>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6"/>
          <p:cNvSpPr/>
          <p:nvPr/>
        </p:nvSpPr>
        <p:spPr>
          <a:xfrm>
            <a:off x="1484513" y="3133122"/>
            <a:ext cx="5202036" cy="30008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The company will utilize the following business model which will be implemented by early 2019:</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[SPECIFY BUSINESS MODEL]</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Revenue equivalent to roughly $45,000 to $50,000 will be expected by the end of 2019.</a:t>
            </a:r>
            <a:endParaRPr sz="2100">
              <a:solidFill>
                <a:srgbClr val="3F3F3F"/>
              </a:solidFill>
              <a:latin typeface="Raleway"/>
              <a:ea typeface="Raleway"/>
              <a:cs typeface="Raleway"/>
              <a:sym typeface="Raleway"/>
            </a:endParaRPr>
          </a:p>
        </p:txBody>
      </p:sp>
      <p:sp>
        <p:nvSpPr>
          <p:cNvPr id="210" name="Google Shape;210;p26"/>
          <p:cNvSpPr/>
          <p:nvPr/>
        </p:nvSpPr>
        <p:spPr>
          <a:xfrm>
            <a:off x="1449590" y="2607877"/>
            <a:ext cx="321502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Business Model</a:t>
            </a:r>
            <a:endParaRPr sz="3000">
              <a:solidFill>
                <a:srgbClr val="0070C0"/>
              </a:solidFill>
              <a:latin typeface="Raleway SemiBold"/>
              <a:ea typeface="Raleway SemiBold"/>
              <a:cs typeface="Raleway SemiBold"/>
              <a:sym typeface="Raleway SemiBold"/>
            </a:endParaRPr>
          </a:p>
        </p:txBody>
      </p:sp>
      <p:sp>
        <p:nvSpPr>
          <p:cNvPr id="211" name="Google Shape;211;p26"/>
          <p:cNvSpPr/>
          <p:nvPr/>
        </p:nvSpPr>
        <p:spPr>
          <a:xfrm>
            <a:off x="7813815" y="-12699"/>
            <a:ext cx="159656" cy="68833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7"/>
          <p:cNvSpPr/>
          <p:nvPr/>
        </p:nvSpPr>
        <p:spPr>
          <a:xfrm>
            <a:off x="0" y="0"/>
            <a:ext cx="9144000" cy="6858000"/>
          </a:xfrm>
          <a:prstGeom prst="rect">
            <a:avLst/>
          </a:prstGeom>
          <a:blipFill rotWithShape="1">
            <a:blip r:embed="rId3">
              <a:alphaModFix/>
            </a:blip>
            <a:stretch>
              <a:fillRect b="-3333" l="-21665" r="-2082" t="-249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27"/>
          <p:cNvSpPr/>
          <p:nvPr/>
        </p:nvSpPr>
        <p:spPr>
          <a:xfrm>
            <a:off x="1" y="-12699"/>
            <a:ext cx="9143999" cy="6883399"/>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7"/>
          <p:cNvSpPr/>
          <p:nvPr/>
        </p:nvSpPr>
        <p:spPr>
          <a:xfrm>
            <a:off x="1909363" y="2592786"/>
            <a:ext cx="5089319"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The company’s schedule will be as follows :</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[SPECIFY COMPANY SCHEDULE]</a:t>
            </a:r>
            <a:endParaRPr sz="2100">
              <a:solidFill>
                <a:srgbClr val="3F3F3F"/>
              </a:solidFill>
              <a:latin typeface="Raleway"/>
              <a:ea typeface="Raleway"/>
              <a:cs typeface="Raleway"/>
              <a:sym typeface="Raleway"/>
            </a:endParaRPr>
          </a:p>
        </p:txBody>
      </p:sp>
      <p:sp>
        <p:nvSpPr>
          <p:cNvPr id="219" name="Google Shape;219;p27"/>
          <p:cNvSpPr/>
          <p:nvPr/>
        </p:nvSpPr>
        <p:spPr>
          <a:xfrm>
            <a:off x="1902222" y="2072295"/>
            <a:ext cx="253285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Schedule</a:t>
            </a:r>
            <a:endParaRPr sz="3000">
              <a:solidFill>
                <a:srgbClr val="0070C0"/>
              </a:solidFill>
              <a:latin typeface="Raleway SemiBold"/>
              <a:ea typeface="Raleway SemiBold"/>
              <a:cs typeface="Raleway SemiBold"/>
              <a:sym typeface="Raleway SemiBold"/>
            </a:endParaRPr>
          </a:p>
        </p:txBody>
      </p:sp>
      <p:sp>
        <p:nvSpPr>
          <p:cNvPr id="220" name="Google Shape;220;p27"/>
          <p:cNvSpPr/>
          <p:nvPr/>
        </p:nvSpPr>
        <p:spPr>
          <a:xfrm>
            <a:off x="1170919" y="-12699"/>
            <a:ext cx="159656" cy="68706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8"/>
          <p:cNvSpPr/>
          <p:nvPr/>
        </p:nvSpPr>
        <p:spPr>
          <a:xfrm>
            <a:off x="919269" y="1207915"/>
            <a:ext cx="7634181"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In order to officially begin, the company will require a budget estimated between $30,000.00 and $40,000.00. This amount will be collected from the following sponsors : </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1. Vienna Insurance Bank</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2. Equity Investment Corp.</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3. Carol Baking Supplies &amp; Merchandise</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Each sponsor has agreed to contribute and invest at least $10,000.00 for Sweet and Chic.</a:t>
            </a:r>
            <a:endParaRPr sz="2100">
              <a:solidFill>
                <a:srgbClr val="3F3F3F"/>
              </a:solidFill>
              <a:latin typeface="Raleway"/>
              <a:ea typeface="Raleway"/>
              <a:cs typeface="Raleway"/>
              <a:sym typeface="Raleway"/>
            </a:endParaRPr>
          </a:p>
        </p:txBody>
      </p:sp>
      <p:sp>
        <p:nvSpPr>
          <p:cNvPr id="226" name="Google Shape;226;p28"/>
          <p:cNvSpPr/>
          <p:nvPr/>
        </p:nvSpPr>
        <p:spPr>
          <a:xfrm>
            <a:off x="913289" y="694658"/>
            <a:ext cx="229436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Investing</a:t>
            </a:r>
            <a:endParaRPr sz="3000">
              <a:solidFill>
                <a:srgbClr val="0070C0"/>
              </a:solidFill>
              <a:latin typeface="Raleway SemiBold"/>
              <a:ea typeface="Raleway SemiBold"/>
              <a:cs typeface="Raleway SemiBold"/>
              <a:sym typeface="Raleway SemiBold"/>
            </a:endParaRPr>
          </a:p>
        </p:txBody>
      </p:sp>
      <p:sp>
        <p:nvSpPr>
          <p:cNvPr id="227" name="Google Shape;227;p28"/>
          <p:cNvSpPr/>
          <p:nvPr/>
        </p:nvSpPr>
        <p:spPr>
          <a:xfrm>
            <a:off x="913289" y="5425883"/>
            <a:ext cx="7144862" cy="846386"/>
          </a:xfrm>
          <a:prstGeom prst="rect">
            <a:avLst/>
          </a:pr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Each sponsor invest at least </a:t>
            </a:r>
            <a:r>
              <a:rPr lang="en-US" sz="2800">
                <a:solidFill>
                  <a:srgbClr val="0070C0"/>
                </a:solidFill>
                <a:latin typeface="Raleway SemiBold"/>
                <a:ea typeface="Raleway SemiBold"/>
                <a:cs typeface="Raleway SemiBold"/>
                <a:sym typeface="Raleway SemiBold"/>
              </a:rPr>
              <a:t>$10,000.00 </a:t>
            </a:r>
            <a:r>
              <a:rPr lang="en-US" sz="2100">
                <a:solidFill>
                  <a:srgbClr val="3F3F3F"/>
                </a:solidFill>
                <a:latin typeface="Raleway"/>
                <a:ea typeface="Raleway"/>
                <a:cs typeface="Raleway"/>
                <a:sym typeface="Raleway"/>
              </a:rPr>
              <a:t>for Sweet and Chic.</a:t>
            </a:r>
            <a:endParaRPr sz="2100">
              <a:solidFill>
                <a:srgbClr val="3F3F3F"/>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p:nvPr/>
        </p:nvSpPr>
        <p:spPr>
          <a:xfrm>
            <a:off x="0" y="0"/>
            <a:ext cx="9144000" cy="2489200"/>
          </a:xfrm>
          <a:prstGeom prst="rect">
            <a:avLst/>
          </a:prstGeom>
          <a:blipFill rotWithShape="1">
            <a:blip r:embed="rId3">
              <a:alphaModFix/>
            </a:blip>
            <a:stretch>
              <a:fillRect b="-26273" l="-2290" r="-7291" t="-10637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9"/>
          <p:cNvSpPr/>
          <p:nvPr/>
        </p:nvSpPr>
        <p:spPr>
          <a:xfrm>
            <a:off x="0" y="0"/>
            <a:ext cx="9144000" cy="250190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9"/>
          <p:cNvSpPr/>
          <p:nvPr/>
        </p:nvSpPr>
        <p:spPr>
          <a:xfrm>
            <a:off x="1170914" y="0"/>
            <a:ext cx="159656" cy="25019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29"/>
          <p:cNvSpPr/>
          <p:nvPr/>
        </p:nvSpPr>
        <p:spPr>
          <a:xfrm>
            <a:off x="1125788" y="2810126"/>
            <a:ext cx="2373201"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Contact Us</a:t>
            </a:r>
            <a:endParaRPr sz="3000">
              <a:solidFill>
                <a:srgbClr val="0070C0"/>
              </a:solidFill>
              <a:latin typeface="Raleway SemiBold"/>
              <a:ea typeface="Raleway SemiBold"/>
              <a:cs typeface="Raleway SemiBold"/>
              <a:sym typeface="Raleway SemiBold"/>
            </a:endParaRPr>
          </a:p>
        </p:txBody>
      </p:sp>
      <p:sp>
        <p:nvSpPr>
          <p:cNvPr id="236" name="Google Shape;236;p29"/>
          <p:cNvSpPr/>
          <p:nvPr/>
        </p:nvSpPr>
        <p:spPr>
          <a:xfrm>
            <a:off x="1125787" y="3325826"/>
            <a:ext cx="7640841" cy="30008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Visit our office every Monday to Saturday from 9pm to 6pm at [ADDRESS].</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Get in touch and contact any of these details :</a:t>
            </a:r>
            <a:endParaRPr/>
          </a:p>
          <a:p>
            <a:pPr indent="0" lvl="0" marL="0" marR="0" rtl="0" algn="l">
              <a:spcBef>
                <a:spcPts val="0"/>
              </a:spcBef>
              <a:spcAft>
                <a:spcPts val="0"/>
              </a:spcAft>
              <a:buNone/>
            </a:pPr>
            <a:br>
              <a:rPr lang="en-US" sz="2100">
                <a:solidFill>
                  <a:srgbClr val="3F3F3F"/>
                </a:solidFill>
                <a:latin typeface="Raleway"/>
                <a:ea typeface="Raleway"/>
                <a:cs typeface="Raleway"/>
                <a:sym typeface="Raleway"/>
              </a:rPr>
            </a:br>
            <a:r>
              <a:rPr lang="en-US" sz="2100">
                <a:solidFill>
                  <a:srgbClr val="3F3F3F"/>
                </a:solidFill>
                <a:latin typeface="Raleway"/>
                <a:ea typeface="Raleway"/>
                <a:cs typeface="Raleway"/>
                <a:sym typeface="Raleway"/>
              </a:rPr>
              <a:t>[Phone Number]</a:t>
            </a:r>
            <a:endParaRPr/>
          </a:p>
          <a:p>
            <a:pPr indent="0" lvl="0" marL="0" marR="0" rtl="0" algn="l">
              <a:spcBef>
                <a:spcPts val="0"/>
              </a:spcBef>
              <a:spcAft>
                <a:spcPts val="0"/>
              </a:spcAft>
              <a:buNone/>
            </a:pPr>
            <a:r>
              <a:rPr lang="en-US" sz="2100">
                <a:solidFill>
                  <a:srgbClr val="3F3F3F"/>
                </a:solidFill>
                <a:latin typeface="Raleway"/>
                <a:ea typeface="Raleway"/>
                <a:cs typeface="Raleway"/>
                <a:sym typeface="Raleway"/>
              </a:rPr>
              <a:t>[Email]</a:t>
            </a:r>
            <a:endParaRPr/>
          </a:p>
          <a:p>
            <a:pPr indent="0" lvl="0" marL="0" marR="0" rtl="0" algn="l">
              <a:spcBef>
                <a:spcPts val="0"/>
              </a:spcBef>
              <a:spcAft>
                <a:spcPts val="0"/>
              </a:spcAft>
              <a:buNone/>
            </a:pPr>
            <a:r>
              <a:rPr lang="en-US" sz="2100">
                <a:solidFill>
                  <a:srgbClr val="3F3F3F"/>
                </a:solidFill>
                <a:latin typeface="Raleway"/>
                <a:ea typeface="Raleway"/>
                <a:cs typeface="Raleway"/>
                <a:sym typeface="Raleway"/>
              </a:rPr>
              <a:t>[Website]</a:t>
            </a:r>
            <a:endParaRPr/>
          </a:p>
          <a:p>
            <a:pPr indent="0" lvl="0" marL="0" marR="0" rtl="0" algn="l">
              <a:spcBef>
                <a:spcPts val="0"/>
              </a:spcBef>
              <a:spcAft>
                <a:spcPts val="0"/>
              </a:spcAft>
              <a:buNone/>
            </a:pPr>
            <a:r>
              <a:rPr lang="en-US" sz="2100">
                <a:solidFill>
                  <a:srgbClr val="3F3F3F"/>
                </a:solidFill>
                <a:latin typeface="Raleway"/>
                <a:ea typeface="Raleway"/>
                <a:cs typeface="Raleway"/>
                <a:sym typeface="Raleway"/>
              </a:rPr>
              <a:t>[Social Media Account/S]</a:t>
            </a:r>
            <a:endParaRPr sz="2100">
              <a:solidFill>
                <a:srgbClr val="3F3F3F"/>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0"/>
          <p:cNvSpPr/>
          <p:nvPr/>
        </p:nvSpPr>
        <p:spPr>
          <a:xfrm>
            <a:off x="4195480" y="0"/>
            <a:ext cx="4953000" cy="6858000"/>
          </a:xfrm>
          <a:prstGeom prst="rect">
            <a:avLst/>
          </a:prstGeom>
          <a:blipFill rotWithShape="1">
            <a:blip r:embed="rId3">
              <a:alphaModFix/>
            </a:blip>
            <a:stretch>
              <a:fillRect b="-2776" l="-50088" r="-78750" t="-222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0"/>
          <p:cNvSpPr/>
          <p:nvPr/>
        </p:nvSpPr>
        <p:spPr>
          <a:xfrm>
            <a:off x="4191000" y="-12699"/>
            <a:ext cx="4953000" cy="6883399"/>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30"/>
          <p:cNvSpPr/>
          <p:nvPr/>
        </p:nvSpPr>
        <p:spPr>
          <a:xfrm>
            <a:off x="7813815" y="-12699"/>
            <a:ext cx="159656" cy="68833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30"/>
          <p:cNvSpPr txBox="1"/>
          <p:nvPr/>
        </p:nvSpPr>
        <p:spPr>
          <a:xfrm>
            <a:off x="2023843" y="2967335"/>
            <a:ext cx="379498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0070C0"/>
                </a:solidFill>
                <a:latin typeface="Oxygen"/>
                <a:ea typeface="Oxygen"/>
                <a:cs typeface="Oxygen"/>
                <a:sym typeface="Oxygen"/>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p:nvPr/>
        </p:nvSpPr>
        <p:spPr>
          <a:xfrm>
            <a:off x="891814" y="691817"/>
            <a:ext cx="2263360"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3000" u="none" strike="noStrike">
                <a:solidFill>
                  <a:srgbClr val="0070C0"/>
                </a:solidFill>
                <a:latin typeface="Raleway SemiBold"/>
                <a:ea typeface="Raleway SemiBold"/>
                <a:cs typeface="Raleway SemiBold"/>
                <a:sym typeface="Raleway SemiBold"/>
              </a:rPr>
              <a:t>About Us</a:t>
            </a:r>
            <a:endParaRPr sz="3000">
              <a:solidFill>
                <a:srgbClr val="0070C0"/>
              </a:solidFill>
              <a:latin typeface="Raleway SemiBold"/>
              <a:ea typeface="Raleway SemiBold"/>
              <a:cs typeface="Raleway SemiBold"/>
              <a:sym typeface="Raleway SemiBold"/>
            </a:endParaRPr>
          </a:p>
        </p:txBody>
      </p:sp>
      <p:sp>
        <p:nvSpPr>
          <p:cNvPr id="94" name="Google Shape;94;p14"/>
          <p:cNvSpPr/>
          <p:nvPr/>
        </p:nvSpPr>
        <p:spPr>
          <a:xfrm>
            <a:off x="4191000" y="0"/>
            <a:ext cx="4953000" cy="6858000"/>
          </a:xfrm>
          <a:prstGeom prst="rect">
            <a:avLst/>
          </a:prstGeom>
          <a:blipFill rotWithShape="1">
            <a:blip r:embed="rId3">
              <a:alphaModFix/>
            </a:blip>
            <a:stretch>
              <a:fillRect b="-4163" l="-31919" r="-74227" t="-694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4191000" y="-12699"/>
            <a:ext cx="4953000" cy="6883399"/>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4"/>
          <p:cNvSpPr/>
          <p:nvPr/>
        </p:nvSpPr>
        <p:spPr>
          <a:xfrm>
            <a:off x="7812504" y="-12699"/>
            <a:ext cx="159656" cy="68833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901683" y="1206196"/>
            <a:ext cx="5098706" cy="17081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Sweet and Chic is a baking company based in Vienna, Austria. It has been in the industry since early 2000 and was opened by Reno With sconstine was an executive chef in Missouri.</a:t>
            </a:r>
            <a:endParaRPr sz="2100">
              <a:solidFill>
                <a:srgbClr val="3F3F3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p:nvPr/>
        </p:nvSpPr>
        <p:spPr>
          <a:xfrm>
            <a:off x="0" y="0"/>
            <a:ext cx="5287109" cy="3238500"/>
          </a:xfrm>
          <a:prstGeom prst="rect">
            <a:avLst/>
          </a:prstGeom>
          <a:blipFill rotWithShape="1">
            <a:blip r:embed="rId3">
              <a:alphaModFix/>
            </a:blip>
            <a:stretch>
              <a:fillRect b="-11763" l="-6844" r="-13855" t="-352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1" y="0"/>
            <a:ext cx="5287110" cy="3251199"/>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3858609" y="922384"/>
            <a:ext cx="4707166" cy="17081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Sweet and Chic’s vision is to become a well renowned baking company in all of Austria and establish at least 5 branches across Europe by the year 2030.</a:t>
            </a:r>
            <a:endParaRPr sz="2100">
              <a:solidFill>
                <a:srgbClr val="3F3F3F"/>
              </a:solidFill>
              <a:latin typeface="Raleway"/>
              <a:ea typeface="Raleway"/>
              <a:cs typeface="Raleway"/>
              <a:sym typeface="Raleway"/>
            </a:endParaRPr>
          </a:p>
        </p:txBody>
      </p:sp>
      <p:sp>
        <p:nvSpPr>
          <p:cNvPr id="105" name="Google Shape;105;p15"/>
          <p:cNvSpPr/>
          <p:nvPr/>
        </p:nvSpPr>
        <p:spPr>
          <a:xfrm>
            <a:off x="3856891" y="413031"/>
            <a:ext cx="139997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Vision</a:t>
            </a:r>
            <a:endParaRPr sz="3000">
              <a:solidFill>
                <a:srgbClr val="0070C0"/>
              </a:solidFill>
              <a:latin typeface="Raleway SemiBold"/>
              <a:ea typeface="Raleway SemiBold"/>
              <a:cs typeface="Raleway SemiBold"/>
              <a:sym typeface="Raleway SemiBold"/>
            </a:endParaRPr>
          </a:p>
        </p:txBody>
      </p:sp>
      <p:sp>
        <p:nvSpPr>
          <p:cNvPr id="106" name="Google Shape;106;p15"/>
          <p:cNvSpPr/>
          <p:nvPr/>
        </p:nvSpPr>
        <p:spPr>
          <a:xfrm>
            <a:off x="3856891" y="3609975"/>
            <a:ext cx="5287109" cy="3238500"/>
          </a:xfrm>
          <a:prstGeom prst="rect">
            <a:avLst/>
          </a:prstGeom>
          <a:blipFill rotWithShape="1">
            <a:blip r:embed="rId4">
              <a:alphaModFix/>
            </a:blip>
            <a:stretch>
              <a:fillRect b="-15880" l="-3241" r="-18374" t="-823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3856890" y="3606801"/>
            <a:ext cx="5287110" cy="3251199"/>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675541" y="4636355"/>
            <a:ext cx="4247705"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Sweet and Chic’s mission is to provide elegantly designed, scrumptious pastries, sweets and desserts.</a:t>
            </a:r>
            <a:endParaRPr sz="2100">
              <a:solidFill>
                <a:srgbClr val="3F3F3F"/>
              </a:solidFill>
              <a:latin typeface="Raleway"/>
              <a:ea typeface="Raleway"/>
              <a:cs typeface="Raleway"/>
              <a:sym typeface="Raleway"/>
            </a:endParaRPr>
          </a:p>
        </p:txBody>
      </p:sp>
      <p:sp>
        <p:nvSpPr>
          <p:cNvPr id="109" name="Google Shape;109;p15"/>
          <p:cNvSpPr/>
          <p:nvPr/>
        </p:nvSpPr>
        <p:spPr>
          <a:xfrm>
            <a:off x="675541" y="4120639"/>
            <a:ext cx="1704589"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Mission</a:t>
            </a:r>
            <a:endParaRPr sz="3000">
              <a:solidFill>
                <a:srgbClr val="0070C0"/>
              </a:solidFill>
              <a:latin typeface="Raleway SemiBold"/>
              <a:ea typeface="Raleway SemiBold"/>
              <a:cs typeface="Raleway SemiBold"/>
              <a:sym typeface="Raleway SemiBold"/>
            </a:endParaRPr>
          </a:p>
        </p:txBody>
      </p:sp>
      <p:sp>
        <p:nvSpPr>
          <p:cNvPr id="110" name="Google Shape;110;p15"/>
          <p:cNvSpPr/>
          <p:nvPr/>
        </p:nvSpPr>
        <p:spPr>
          <a:xfrm>
            <a:off x="7812504" y="3600450"/>
            <a:ext cx="159656" cy="327025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174745" y="0"/>
            <a:ext cx="159656" cy="327025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p:nvPr/>
        </p:nvSpPr>
        <p:spPr>
          <a:xfrm>
            <a:off x="5434872" y="1201247"/>
            <a:ext cx="2979169" cy="2462195"/>
          </a:xfrm>
          <a:prstGeom prst="roundRect">
            <a:avLst>
              <a:gd fmla="val 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6"/>
          <p:cNvSpPr/>
          <p:nvPr/>
        </p:nvSpPr>
        <p:spPr>
          <a:xfrm>
            <a:off x="733433" y="1201247"/>
            <a:ext cx="2979169" cy="2462195"/>
          </a:xfrm>
          <a:prstGeom prst="roundRect">
            <a:avLst>
              <a:gd fmla="val 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6"/>
          <p:cNvSpPr/>
          <p:nvPr/>
        </p:nvSpPr>
        <p:spPr>
          <a:xfrm>
            <a:off x="611985" y="440438"/>
            <a:ext cx="4340680"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Food Committee</a:t>
            </a:r>
            <a:endParaRPr sz="3000">
              <a:solidFill>
                <a:srgbClr val="0070C0"/>
              </a:solidFill>
              <a:latin typeface="Raleway SemiBold"/>
              <a:ea typeface="Raleway SemiBold"/>
              <a:cs typeface="Raleway SemiBold"/>
              <a:sym typeface="Raleway SemiBold"/>
            </a:endParaRPr>
          </a:p>
        </p:txBody>
      </p:sp>
      <p:sp>
        <p:nvSpPr>
          <p:cNvPr id="119" name="Google Shape;119;p16"/>
          <p:cNvSpPr/>
          <p:nvPr/>
        </p:nvSpPr>
        <p:spPr>
          <a:xfrm>
            <a:off x="5353242" y="4494538"/>
            <a:ext cx="2766628"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3F3F3F"/>
                </a:solidFill>
                <a:latin typeface="Raleway"/>
                <a:ea typeface="Raleway"/>
                <a:cs typeface="Raleway"/>
                <a:sym typeface="Raleway"/>
              </a:rPr>
              <a:t>Finalizes and manages pastry design, dessert recipes and the ingredients to be used.</a:t>
            </a:r>
            <a:endParaRPr sz="1600">
              <a:solidFill>
                <a:srgbClr val="3F3F3F"/>
              </a:solidFill>
              <a:latin typeface="Raleway"/>
              <a:ea typeface="Raleway"/>
              <a:cs typeface="Raleway"/>
              <a:sym typeface="Raleway"/>
            </a:endParaRPr>
          </a:p>
        </p:txBody>
      </p:sp>
      <p:sp>
        <p:nvSpPr>
          <p:cNvPr id="120" name="Google Shape;120;p16"/>
          <p:cNvSpPr/>
          <p:nvPr/>
        </p:nvSpPr>
        <p:spPr>
          <a:xfrm>
            <a:off x="5341439" y="3801259"/>
            <a:ext cx="1955225" cy="4154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70C0"/>
                </a:solidFill>
                <a:latin typeface="Raleway SemiBold"/>
                <a:ea typeface="Raleway SemiBold"/>
                <a:cs typeface="Raleway SemiBold"/>
                <a:sym typeface="Raleway SemiBold"/>
              </a:rPr>
              <a:t>Kate Newman</a:t>
            </a:r>
            <a:endParaRPr sz="2000">
              <a:solidFill>
                <a:srgbClr val="0070C0"/>
              </a:solidFill>
              <a:latin typeface="Raleway SemiBold"/>
              <a:ea typeface="Raleway SemiBold"/>
              <a:cs typeface="Raleway SemiBold"/>
              <a:sym typeface="Raleway SemiBold"/>
            </a:endParaRPr>
          </a:p>
        </p:txBody>
      </p:sp>
      <p:sp>
        <p:nvSpPr>
          <p:cNvPr id="121" name="Google Shape;121;p16"/>
          <p:cNvSpPr/>
          <p:nvPr/>
        </p:nvSpPr>
        <p:spPr>
          <a:xfrm>
            <a:off x="5344643" y="4094547"/>
            <a:ext cx="203269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7F7F7F"/>
                </a:solidFill>
                <a:latin typeface="Raleway"/>
                <a:ea typeface="Raleway"/>
                <a:cs typeface="Raleway"/>
                <a:sym typeface="Raleway"/>
              </a:rPr>
              <a:t>Executive Pastry Chef</a:t>
            </a:r>
            <a:endParaRPr i="1" sz="1400">
              <a:solidFill>
                <a:srgbClr val="7F7F7F"/>
              </a:solidFill>
              <a:latin typeface="Raleway"/>
              <a:ea typeface="Raleway"/>
              <a:cs typeface="Raleway"/>
              <a:sym typeface="Raleway"/>
            </a:endParaRPr>
          </a:p>
        </p:txBody>
      </p:sp>
      <p:sp>
        <p:nvSpPr>
          <p:cNvPr id="122" name="Google Shape;122;p16"/>
          <p:cNvSpPr/>
          <p:nvPr/>
        </p:nvSpPr>
        <p:spPr>
          <a:xfrm>
            <a:off x="635852" y="4493512"/>
            <a:ext cx="262550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3F3F3F"/>
                </a:solidFill>
                <a:latin typeface="Raleway"/>
                <a:ea typeface="Raleway"/>
                <a:cs typeface="Raleway"/>
                <a:sym typeface="Raleway"/>
              </a:rPr>
              <a:t>Manages the company’s branding, marketing and quality of products.</a:t>
            </a:r>
            <a:endParaRPr sz="1600">
              <a:solidFill>
                <a:srgbClr val="3F3F3F"/>
              </a:solidFill>
              <a:latin typeface="Raleway"/>
              <a:ea typeface="Raleway"/>
              <a:cs typeface="Raleway"/>
              <a:sym typeface="Raleway"/>
            </a:endParaRPr>
          </a:p>
        </p:txBody>
      </p:sp>
      <p:sp>
        <p:nvSpPr>
          <p:cNvPr id="123" name="Google Shape;123;p16"/>
          <p:cNvSpPr/>
          <p:nvPr/>
        </p:nvSpPr>
        <p:spPr>
          <a:xfrm>
            <a:off x="644748" y="4095050"/>
            <a:ext cx="242991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7F7F7F"/>
                </a:solidFill>
                <a:latin typeface="Raleway"/>
                <a:ea typeface="Raleway"/>
                <a:cs typeface="Raleway"/>
                <a:sym typeface="Raleway"/>
              </a:rPr>
              <a:t>Chief Creative Officer</a:t>
            </a:r>
            <a:endParaRPr i="1" sz="1400">
              <a:solidFill>
                <a:srgbClr val="7F7F7F"/>
              </a:solidFill>
              <a:latin typeface="Raleway"/>
              <a:ea typeface="Raleway"/>
              <a:cs typeface="Raleway"/>
              <a:sym typeface="Raleway"/>
            </a:endParaRPr>
          </a:p>
        </p:txBody>
      </p:sp>
      <p:sp>
        <p:nvSpPr>
          <p:cNvPr id="124" name="Google Shape;124;p16"/>
          <p:cNvSpPr/>
          <p:nvPr/>
        </p:nvSpPr>
        <p:spPr>
          <a:xfrm>
            <a:off x="649568" y="3802054"/>
            <a:ext cx="1512226" cy="4154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70C0"/>
                </a:solidFill>
                <a:latin typeface="Raleway SemiBold"/>
                <a:ea typeface="Raleway SemiBold"/>
                <a:cs typeface="Raleway SemiBold"/>
                <a:sym typeface="Raleway SemiBold"/>
              </a:rPr>
              <a:t>June Mill</a:t>
            </a:r>
            <a:endParaRPr sz="2000">
              <a:solidFill>
                <a:srgbClr val="0070C0"/>
              </a:solidFill>
              <a:latin typeface="Raleway SemiBold"/>
              <a:ea typeface="Raleway SemiBold"/>
              <a:cs typeface="Raleway SemiBold"/>
              <a:sym typeface="Raleway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7"/>
          <p:cNvSpPr/>
          <p:nvPr/>
        </p:nvSpPr>
        <p:spPr>
          <a:xfrm>
            <a:off x="736209" y="1201247"/>
            <a:ext cx="2979169" cy="2462195"/>
          </a:xfrm>
          <a:prstGeom prst="roundRect">
            <a:avLst>
              <a:gd fmla="val 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7"/>
          <p:cNvSpPr/>
          <p:nvPr/>
        </p:nvSpPr>
        <p:spPr>
          <a:xfrm>
            <a:off x="5428350" y="1201247"/>
            <a:ext cx="2979169" cy="2462195"/>
          </a:xfrm>
          <a:prstGeom prst="roundRect">
            <a:avLst>
              <a:gd fmla="val 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p:nvPr/>
        </p:nvSpPr>
        <p:spPr>
          <a:xfrm>
            <a:off x="667679" y="4496123"/>
            <a:ext cx="2918481"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3F3F3F"/>
                </a:solidFill>
                <a:latin typeface="Raleway"/>
                <a:ea typeface="Raleway"/>
                <a:cs typeface="Raleway"/>
                <a:sym typeface="Raleway"/>
              </a:rPr>
              <a:t>Manages and monitors the quality of products being sold in the market. </a:t>
            </a:r>
            <a:endParaRPr/>
          </a:p>
          <a:p>
            <a:pPr indent="0" lvl="0" marL="0" marR="0" rtl="0" algn="l">
              <a:spcBef>
                <a:spcPts val="0"/>
              </a:spcBef>
              <a:spcAft>
                <a:spcPts val="0"/>
              </a:spcAft>
              <a:buNone/>
            </a:pPr>
            <a:r>
              <a:rPr lang="en-US" sz="1600">
                <a:solidFill>
                  <a:srgbClr val="3F3F3F"/>
                </a:solidFill>
                <a:latin typeface="Raleway"/>
                <a:ea typeface="Raleway"/>
                <a:cs typeface="Raleway"/>
                <a:sym typeface="Raleway"/>
              </a:rPr>
              <a:t>Ensures the production standards of the company.</a:t>
            </a:r>
            <a:endParaRPr sz="1600">
              <a:solidFill>
                <a:srgbClr val="3F3F3F"/>
              </a:solidFill>
              <a:latin typeface="Raleway"/>
              <a:ea typeface="Raleway"/>
              <a:cs typeface="Raleway"/>
              <a:sym typeface="Raleway"/>
            </a:endParaRPr>
          </a:p>
        </p:txBody>
      </p:sp>
      <p:sp>
        <p:nvSpPr>
          <p:cNvPr id="132" name="Google Shape;132;p17"/>
          <p:cNvSpPr/>
          <p:nvPr/>
        </p:nvSpPr>
        <p:spPr>
          <a:xfrm>
            <a:off x="666300" y="4093870"/>
            <a:ext cx="291986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7F7F7F"/>
                </a:solidFill>
                <a:latin typeface="Raleway"/>
                <a:ea typeface="Raleway"/>
                <a:cs typeface="Raleway"/>
                <a:sym typeface="Raleway"/>
              </a:rPr>
              <a:t>Quality Control Inspector</a:t>
            </a:r>
            <a:endParaRPr i="1" sz="1400">
              <a:solidFill>
                <a:srgbClr val="7F7F7F"/>
              </a:solidFill>
              <a:latin typeface="Raleway"/>
              <a:ea typeface="Raleway"/>
              <a:cs typeface="Raleway"/>
              <a:sym typeface="Raleway"/>
            </a:endParaRPr>
          </a:p>
        </p:txBody>
      </p:sp>
      <p:sp>
        <p:nvSpPr>
          <p:cNvPr id="133" name="Google Shape;133;p17"/>
          <p:cNvSpPr/>
          <p:nvPr/>
        </p:nvSpPr>
        <p:spPr>
          <a:xfrm>
            <a:off x="653789" y="3799208"/>
            <a:ext cx="202095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70C0"/>
                </a:solidFill>
                <a:latin typeface="Raleway SemiBold"/>
                <a:ea typeface="Raleway SemiBold"/>
                <a:cs typeface="Raleway SemiBold"/>
                <a:sym typeface="Raleway SemiBold"/>
              </a:rPr>
              <a:t>Lawrence Sue</a:t>
            </a:r>
            <a:endParaRPr sz="2000">
              <a:solidFill>
                <a:srgbClr val="0070C0"/>
              </a:solidFill>
              <a:latin typeface="Raleway SemiBold"/>
              <a:ea typeface="Raleway SemiBold"/>
              <a:cs typeface="Raleway SemiBold"/>
              <a:sym typeface="Raleway SemiBold"/>
            </a:endParaRPr>
          </a:p>
        </p:txBody>
      </p:sp>
      <p:sp>
        <p:nvSpPr>
          <p:cNvPr id="134" name="Google Shape;134;p17"/>
          <p:cNvSpPr/>
          <p:nvPr/>
        </p:nvSpPr>
        <p:spPr>
          <a:xfrm>
            <a:off x="5334534" y="4487253"/>
            <a:ext cx="2976295"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3F3F3F"/>
                </a:solidFill>
                <a:latin typeface="Raleway"/>
                <a:ea typeface="Raleway"/>
                <a:cs typeface="Raleway"/>
                <a:sym typeface="Raleway"/>
              </a:rPr>
              <a:t>Interacts with the customers by providing information on the bakery and solutions to problems.</a:t>
            </a:r>
            <a:endParaRPr sz="1600">
              <a:solidFill>
                <a:srgbClr val="3F3F3F"/>
              </a:solidFill>
              <a:latin typeface="Raleway"/>
              <a:ea typeface="Raleway"/>
              <a:cs typeface="Raleway"/>
              <a:sym typeface="Raleway"/>
            </a:endParaRPr>
          </a:p>
        </p:txBody>
      </p:sp>
      <p:sp>
        <p:nvSpPr>
          <p:cNvPr id="135" name="Google Shape;135;p17"/>
          <p:cNvSpPr/>
          <p:nvPr/>
        </p:nvSpPr>
        <p:spPr>
          <a:xfrm>
            <a:off x="5331956" y="4088327"/>
            <a:ext cx="340055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7F7F7F"/>
                </a:solidFill>
                <a:latin typeface="Raleway"/>
                <a:ea typeface="Raleway"/>
                <a:cs typeface="Raleway"/>
                <a:sym typeface="Raleway"/>
              </a:rPr>
              <a:t>Customer Service Representative</a:t>
            </a:r>
            <a:endParaRPr i="1" sz="1400">
              <a:solidFill>
                <a:srgbClr val="7F7F7F"/>
              </a:solidFill>
              <a:latin typeface="Raleway"/>
              <a:ea typeface="Raleway"/>
              <a:cs typeface="Raleway"/>
              <a:sym typeface="Raleway"/>
            </a:endParaRPr>
          </a:p>
        </p:txBody>
      </p:sp>
      <p:sp>
        <p:nvSpPr>
          <p:cNvPr id="136" name="Google Shape;136;p17"/>
          <p:cNvSpPr/>
          <p:nvPr/>
        </p:nvSpPr>
        <p:spPr>
          <a:xfrm>
            <a:off x="5336726" y="3806190"/>
            <a:ext cx="144788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70C0"/>
                </a:solidFill>
                <a:latin typeface="Raleway SemiBold"/>
                <a:ea typeface="Raleway SemiBold"/>
                <a:cs typeface="Raleway SemiBold"/>
                <a:sym typeface="Raleway SemiBold"/>
              </a:rPr>
              <a:t>John Bail</a:t>
            </a:r>
            <a:endParaRPr sz="2000">
              <a:solidFill>
                <a:srgbClr val="0070C0"/>
              </a:solidFill>
              <a:latin typeface="Raleway SemiBold"/>
              <a:ea typeface="Raleway SemiBold"/>
              <a:cs typeface="Raleway SemiBold"/>
              <a:sym typeface="Raleway SemiBold"/>
            </a:endParaRPr>
          </a:p>
        </p:txBody>
      </p:sp>
      <p:sp>
        <p:nvSpPr>
          <p:cNvPr id="137" name="Google Shape;137;p17"/>
          <p:cNvSpPr/>
          <p:nvPr/>
        </p:nvSpPr>
        <p:spPr>
          <a:xfrm>
            <a:off x="611985" y="440438"/>
            <a:ext cx="4340680"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Food Committee</a:t>
            </a:r>
            <a:endParaRPr sz="3000">
              <a:solidFill>
                <a:srgbClr val="0070C0"/>
              </a:solidFill>
              <a:latin typeface="Raleway SemiBold"/>
              <a:ea typeface="Raleway SemiBold"/>
              <a:cs typeface="Raleway SemiBold"/>
              <a:sym typeface="Raleway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8"/>
          <p:cNvSpPr/>
          <p:nvPr/>
        </p:nvSpPr>
        <p:spPr>
          <a:xfrm>
            <a:off x="0" y="0"/>
            <a:ext cx="4953000" cy="6858000"/>
          </a:xfrm>
          <a:prstGeom prst="rect">
            <a:avLst/>
          </a:prstGeom>
          <a:blipFill rotWithShape="1">
            <a:blip r:embed="rId3">
              <a:alphaModFix/>
            </a:blip>
            <a:stretch>
              <a:fillRect b="-1387" l="-86920" r="-15767" t="-110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8"/>
          <p:cNvSpPr/>
          <p:nvPr/>
        </p:nvSpPr>
        <p:spPr>
          <a:xfrm>
            <a:off x="0" y="-12699"/>
            <a:ext cx="4953000" cy="6883399"/>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8"/>
          <p:cNvSpPr/>
          <p:nvPr/>
        </p:nvSpPr>
        <p:spPr>
          <a:xfrm>
            <a:off x="3260358" y="4127463"/>
            <a:ext cx="5317547"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Yummy Magazine’s survey conducted in 2017 shows that at least 30 baking companies close nearly every year since 2014 due to bad reviews from customers on poor services and overpriced, mediocre bakery goods. </a:t>
            </a:r>
            <a:endParaRPr/>
          </a:p>
        </p:txBody>
      </p:sp>
      <p:sp>
        <p:nvSpPr>
          <p:cNvPr id="145" name="Google Shape;145;p18"/>
          <p:cNvSpPr/>
          <p:nvPr/>
        </p:nvSpPr>
        <p:spPr>
          <a:xfrm>
            <a:off x="3260359" y="3616843"/>
            <a:ext cx="3169327"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The Problem</a:t>
            </a:r>
            <a:endParaRPr sz="3000">
              <a:solidFill>
                <a:srgbClr val="0070C0"/>
              </a:solidFill>
              <a:latin typeface="Raleway SemiBold"/>
              <a:ea typeface="Raleway SemiBold"/>
              <a:cs typeface="Raleway SemiBold"/>
              <a:sym typeface="Raleway SemiBold"/>
            </a:endParaRPr>
          </a:p>
        </p:txBody>
      </p:sp>
      <p:sp>
        <p:nvSpPr>
          <p:cNvPr id="146" name="Google Shape;146;p18"/>
          <p:cNvSpPr/>
          <p:nvPr/>
        </p:nvSpPr>
        <p:spPr>
          <a:xfrm>
            <a:off x="1170920" y="-12699"/>
            <a:ext cx="159656" cy="68833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9"/>
          <p:cNvSpPr/>
          <p:nvPr/>
        </p:nvSpPr>
        <p:spPr>
          <a:xfrm>
            <a:off x="4191000" y="0"/>
            <a:ext cx="4953000" cy="6858000"/>
          </a:xfrm>
          <a:prstGeom prst="rect">
            <a:avLst/>
          </a:prstGeom>
          <a:blipFill rotWithShape="1">
            <a:blip r:embed="rId3">
              <a:alphaModFix/>
            </a:blip>
            <a:stretch>
              <a:fillRect b="-1109" l="-49998" r="-18846" t="-194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9"/>
          <p:cNvSpPr/>
          <p:nvPr/>
        </p:nvSpPr>
        <p:spPr>
          <a:xfrm>
            <a:off x="4191000" y="-12699"/>
            <a:ext cx="4953000" cy="6883399"/>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9"/>
          <p:cNvSpPr/>
          <p:nvPr/>
        </p:nvSpPr>
        <p:spPr>
          <a:xfrm>
            <a:off x="931864" y="1206518"/>
            <a:ext cx="5062536"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Sweet and Chic sources only fresh,  top quality ingredients within Vienna that our well trained and professional pastry chefs utilize in order to create goods that are pleasing to both the eye and the palate. All of the goods will be made available at competitive and reasonable price points. </a:t>
            </a:r>
            <a:endParaRPr/>
          </a:p>
        </p:txBody>
      </p:sp>
      <p:sp>
        <p:nvSpPr>
          <p:cNvPr id="154" name="Google Shape;154;p19"/>
          <p:cNvSpPr/>
          <p:nvPr/>
        </p:nvSpPr>
        <p:spPr>
          <a:xfrm>
            <a:off x="925513" y="693181"/>
            <a:ext cx="273208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Our Solution</a:t>
            </a:r>
            <a:endParaRPr sz="3000">
              <a:solidFill>
                <a:srgbClr val="0070C0"/>
              </a:solidFill>
              <a:latin typeface="Raleway SemiBold"/>
              <a:ea typeface="Raleway SemiBold"/>
              <a:cs typeface="Raleway SemiBold"/>
              <a:sym typeface="Raleway SemiBold"/>
            </a:endParaRPr>
          </a:p>
        </p:txBody>
      </p:sp>
      <p:sp>
        <p:nvSpPr>
          <p:cNvPr id="155" name="Google Shape;155;p19"/>
          <p:cNvSpPr/>
          <p:nvPr/>
        </p:nvSpPr>
        <p:spPr>
          <a:xfrm>
            <a:off x="7813297" y="-12699"/>
            <a:ext cx="159656" cy="68833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0"/>
          <p:cNvSpPr/>
          <p:nvPr/>
        </p:nvSpPr>
        <p:spPr>
          <a:xfrm>
            <a:off x="946300" y="690997"/>
            <a:ext cx="3169327"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Advantages</a:t>
            </a:r>
            <a:endParaRPr sz="3000">
              <a:solidFill>
                <a:srgbClr val="0070C0"/>
              </a:solidFill>
              <a:latin typeface="Raleway SemiBold"/>
              <a:ea typeface="Raleway SemiBold"/>
              <a:cs typeface="Raleway SemiBold"/>
              <a:sym typeface="Raleway SemiBold"/>
            </a:endParaRPr>
          </a:p>
        </p:txBody>
      </p:sp>
      <p:sp>
        <p:nvSpPr>
          <p:cNvPr id="161" name="Google Shape;161;p20"/>
          <p:cNvSpPr/>
          <p:nvPr/>
        </p:nvSpPr>
        <p:spPr>
          <a:xfrm>
            <a:off x="943920" y="1204330"/>
            <a:ext cx="7662198" cy="461664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3F3F3F"/>
              </a:buClr>
              <a:buSzPts val="2100"/>
              <a:buFont typeface="Calibri"/>
              <a:buAutoNum type="arabicPeriod"/>
            </a:pPr>
            <a:r>
              <a:rPr lang="en-US" sz="2100">
                <a:solidFill>
                  <a:srgbClr val="3F3F3F"/>
                </a:solidFill>
                <a:latin typeface="Raleway"/>
                <a:ea typeface="Raleway"/>
                <a:cs typeface="Raleway"/>
                <a:sym typeface="Raleway"/>
              </a:rPr>
              <a:t>Sourcing and utilization of fresh ingredients produced and sold within Vienna.</a:t>
            </a:r>
            <a:endParaRPr/>
          </a:p>
          <a:p>
            <a:pPr indent="-323850" lvl="0" marL="457200" marR="0" rtl="0" algn="l">
              <a:spcBef>
                <a:spcPts val="0"/>
              </a:spcBef>
              <a:spcAft>
                <a:spcPts val="0"/>
              </a:spcAft>
              <a:buClr>
                <a:schemeClr val="dk1"/>
              </a:buClr>
              <a:buSzPts val="2100"/>
              <a:buFont typeface="Calibri"/>
              <a:buNone/>
            </a:pPr>
            <a:r>
              <a:t/>
            </a:r>
            <a:endParaRPr sz="2100">
              <a:solidFill>
                <a:srgbClr val="3F3F3F"/>
              </a:solidFill>
              <a:latin typeface="Raleway"/>
              <a:ea typeface="Raleway"/>
              <a:cs typeface="Raleway"/>
              <a:sym typeface="Raleway"/>
            </a:endParaRPr>
          </a:p>
          <a:p>
            <a:pPr indent="-457200" lvl="0" marL="457200" marR="0" rtl="0" algn="l">
              <a:spcBef>
                <a:spcPts val="0"/>
              </a:spcBef>
              <a:spcAft>
                <a:spcPts val="0"/>
              </a:spcAft>
              <a:buClr>
                <a:srgbClr val="3F3F3F"/>
              </a:buClr>
              <a:buSzPts val="2100"/>
              <a:buFont typeface="Calibri"/>
              <a:buAutoNum type="arabicPeriod"/>
            </a:pPr>
            <a:r>
              <a:rPr lang="en-US" sz="2100">
                <a:solidFill>
                  <a:srgbClr val="3F3F3F"/>
                </a:solidFill>
                <a:latin typeface="Raleway"/>
                <a:ea typeface="Raleway"/>
                <a:cs typeface="Raleway"/>
                <a:sym typeface="Raleway"/>
              </a:rPr>
              <a:t>Extensive and rigid quality control for all bakery goods being produced and sold.</a:t>
            </a:r>
            <a:endParaRPr/>
          </a:p>
          <a:p>
            <a:pPr indent="-323850" lvl="0" marL="457200" marR="0" rtl="0" algn="l">
              <a:spcBef>
                <a:spcPts val="0"/>
              </a:spcBef>
              <a:spcAft>
                <a:spcPts val="0"/>
              </a:spcAft>
              <a:buClr>
                <a:schemeClr val="dk1"/>
              </a:buClr>
              <a:buSzPts val="2100"/>
              <a:buFont typeface="Calibri"/>
              <a:buNone/>
            </a:pPr>
            <a:r>
              <a:t/>
            </a:r>
            <a:endParaRPr sz="2100">
              <a:solidFill>
                <a:srgbClr val="3F3F3F"/>
              </a:solidFill>
              <a:latin typeface="Raleway"/>
              <a:ea typeface="Raleway"/>
              <a:cs typeface="Raleway"/>
              <a:sym typeface="Raleway"/>
            </a:endParaRPr>
          </a:p>
          <a:p>
            <a:pPr indent="-457200" lvl="0" marL="457200" marR="0" rtl="0" algn="l">
              <a:spcBef>
                <a:spcPts val="0"/>
              </a:spcBef>
              <a:spcAft>
                <a:spcPts val="0"/>
              </a:spcAft>
              <a:buClr>
                <a:srgbClr val="3F3F3F"/>
              </a:buClr>
              <a:buSzPts val="2100"/>
              <a:buFont typeface="Calibri"/>
              <a:buAutoNum type="arabicPeriod"/>
            </a:pPr>
            <a:r>
              <a:rPr lang="en-US" sz="2100">
                <a:solidFill>
                  <a:srgbClr val="3F3F3F"/>
                </a:solidFill>
                <a:latin typeface="Raleway"/>
                <a:ea typeface="Raleway"/>
                <a:cs typeface="Raleway"/>
                <a:sym typeface="Raleway"/>
              </a:rPr>
              <a:t>Provision of top notch baking amenities and baking equipment for all chefs.</a:t>
            </a:r>
            <a:endParaRPr/>
          </a:p>
          <a:p>
            <a:pPr indent="-323850" lvl="0" marL="457200" marR="0" rtl="0" algn="l">
              <a:spcBef>
                <a:spcPts val="0"/>
              </a:spcBef>
              <a:spcAft>
                <a:spcPts val="0"/>
              </a:spcAft>
              <a:buClr>
                <a:schemeClr val="dk1"/>
              </a:buClr>
              <a:buSzPts val="2100"/>
              <a:buFont typeface="Calibri"/>
              <a:buNone/>
            </a:pPr>
            <a:r>
              <a:t/>
            </a:r>
            <a:endParaRPr sz="2100">
              <a:solidFill>
                <a:srgbClr val="3F3F3F"/>
              </a:solidFill>
              <a:latin typeface="Raleway"/>
              <a:ea typeface="Raleway"/>
              <a:cs typeface="Raleway"/>
              <a:sym typeface="Raleway"/>
            </a:endParaRPr>
          </a:p>
          <a:p>
            <a:pPr indent="-457200" lvl="0" marL="457200" marR="0" rtl="0" algn="l">
              <a:spcBef>
                <a:spcPts val="0"/>
              </a:spcBef>
              <a:spcAft>
                <a:spcPts val="0"/>
              </a:spcAft>
              <a:buClr>
                <a:srgbClr val="3F3F3F"/>
              </a:buClr>
              <a:buSzPts val="2100"/>
              <a:buFont typeface="Calibri"/>
              <a:buAutoNum type="arabicPeriod"/>
            </a:pPr>
            <a:r>
              <a:rPr lang="en-US" sz="2100">
                <a:solidFill>
                  <a:srgbClr val="3F3F3F"/>
                </a:solidFill>
                <a:latin typeface="Raleway"/>
                <a:ea typeface="Raleway"/>
                <a:cs typeface="Raleway"/>
                <a:sym typeface="Raleway"/>
              </a:rPr>
              <a:t>Training workshops for all chefs to help them improve their baking skill set.</a:t>
            </a:r>
            <a:endParaRPr/>
          </a:p>
          <a:p>
            <a:pPr indent="-323850" lvl="0" marL="457200" marR="0" rtl="0" algn="l">
              <a:spcBef>
                <a:spcPts val="0"/>
              </a:spcBef>
              <a:spcAft>
                <a:spcPts val="0"/>
              </a:spcAft>
              <a:buClr>
                <a:schemeClr val="dk1"/>
              </a:buClr>
              <a:buSzPts val="2100"/>
              <a:buFont typeface="Calibri"/>
              <a:buNone/>
            </a:pPr>
            <a:r>
              <a:t/>
            </a:r>
            <a:endParaRPr sz="2100">
              <a:solidFill>
                <a:srgbClr val="3F3F3F"/>
              </a:solidFill>
              <a:latin typeface="Raleway"/>
              <a:ea typeface="Raleway"/>
              <a:cs typeface="Raleway"/>
              <a:sym typeface="Raleway"/>
            </a:endParaRPr>
          </a:p>
          <a:p>
            <a:pPr indent="-457200" lvl="0" marL="457200" marR="0" rtl="0" algn="l">
              <a:spcBef>
                <a:spcPts val="0"/>
              </a:spcBef>
              <a:spcAft>
                <a:spcPts val="0"/>
              </a:spcAft>
              <a:buClr>
                <a:srgbClr val="3F3F3F"/>
              </a:buClr>
              <a:buSzPts val="2100"/>
              <a:buFont typeface="Calibri"/>
              <a:buAutoNum type="arabicPeriod"/>
            </a:pPr>
            <a:r>
              <a:rPr lang="en-US" sz="2100">
                <a:solidFill>
                  <a:srgbClr val="3F3F3F"/>
                </a:solidFill>
                <a:latin typeface="Raleway"/>
                <a:ea typeface="Raleway"/>
                <a:cs typeface="Raleway"/>
                <a:sym typeface="Raleway"/>
              </a:rPr>
              <a:t>Competitive and reasonably priced pastries, desserts, and goods.</a:t>
            </a:r>
            <a:endParaRPr sz="2100">
              <a:solidFill>
                <a:srgbClr val="3F3F3F"/>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1"/>
          <p:cNvSpPr/>
          <p:nvPr/>
        </p:nvSpPr>
        <p:spPr>
          <a:xfrm>
            <a:off x="0" y="0"/>
            <a:ext cx="4953000" cy="6858000"/>
          </a:xfrm>
          <a:prstGeom prst="rect">
            <a:avLst/>
          </a:prstGeom>
          <a:blipFill rotWithShape="1">
            <a:blip r:embed="rId3">
              <a:alphaModFix/>
            </a:blip>
            <a:stretch>
              <a:fillRect b="-1109" l="-16536" r="-79996" t="-55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21"/>
          <p:cNvSpPr/>
          <p:nvPr/>
        </p:nvSpPr>
        <p:spPr>
          <a:xfrm>
            <a:off x="0" y="-12699"/>
            <a:ext cx="4953000" cy="6883399"/>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1"/>
          <p:cNvSpPr/>
          <p:nvPr/>
        </p:nvSpPr>
        <p:spPr>
          <a:xfrm>
            <a:off x="3435458" y="4711374"/>
            <a:ext cx="5022742"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00">
                <a:solidFill>
                  <a:srgbClr val="3F3F3F"/>
                </a:solidFill>
                <a:latin typeface="Raleway"/>
                <a:ea typeface="Raleway"/>
                <a:cs typeface="Raleway"/>
                <a:sym typeface="Raleway"/>
              </a:rPr>
              <a:t>“FABULOSA” aims to give you gourmet cakes and pastries fabulously designed by our food committee for a starting price of only</a:t>
            </a:r>
            <a:r>
              <a:rPr lang="en-US" sz="2100">
                <a:solidFill>
                  <a:srgbClr val="0070C0"/>
                </a:solidFill>
                <a:latin typeface="Raleway SemiBold"/>
                <a:ea typeface="Raleway SemiBold"/>
                <a:cs typeface="Raleway SemiBold"/>
                <a:sym typeface="Raleway SemiBold"/>
              </a:rPr>
              <a:t> €1.</a:t>
            </a:r>
            <a:endParaRPr sz="2100">
              <a:solidFill>
                <a:srgbClr val="0070C0"/>
              </a:solidFill>
              <a:latin typeface="Raleway SemiBold"/>
              <a:ea typeface="Raleway SemiBold"/>
              <a:cs typeface="Raleway SemiBold"/>
              <a:sym typeface="Raleway SemiBold"/>
            </a:endParaRPr>
          </a:p>
        </p:txBody>
      </p:sp>
      <p:sp>
        <p:nvSpPr>
          <p:cNvPr id="169" name="Google Shape;169;p21"/>
          <p:cNvSpPr/>
          <p:nvPr/>
        </p:nvSpPr>
        <p:spPr>
          <a:xfrm>
            <a:off x="3435458" y="4189293"/>
            <a:ext cx="2051849"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Raleway SemiBold"/>
                <a:ea typeface="Raleway SemiBold"/>
                <a:cs typeface="Raleway SemiBold"/>
                <a:sym typeface="Raleway SemiBold"/>
              </a:rPr>
              <a:t>Fabulosa </a:t>
            </a:r>
            <a:endParaRPr sz="3000">
              <a:solidFill>
                <a:srgbClr val="0070C0"/>
              </a:solidFill>
              <a:latin typeface="Raleway SemiBold"/>
              <a:ea typeface="Raleway SemiBold"/>
              <a:cs typeface="Raleway SemiBold"/>
              <a:sym typeface="Raleway SemiBold"/>
            </a:endParaRPr>
          </a:p>
        </p:txBody>
      </p:sp>
      <p:sp>
        <p:nvSpPr>
          <p:cNvPr id="170" name="Google Shape;170;p21"/>
          <p:cNvSpPr/>
          <p:nvPr/>
        </p:nvSpPr>
        <p:spPr>
          <a:xfrm>
            <a:off x="1172507" y="-12699"/>
            <a:ext cx="159656" cy="688339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