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9753600" cx="13004800"/>
  <p:notesSz cx="6858000" cy="9144000"/>
  <p:embeddedFontLst>
    <p:embeddedFont>
      <p:font typeface="Montserrat SemiBold"/>
      <p:regular r:id="rId22"/>
      <p:bold r:id="rId23"/>
      <p:italic r:id="rId24"/>
      <p:boldItalic r:id="rId25"/>
    </p:embeddedFont>
    <p:embeddedFont>
      <p:font typeface="Cormorant Garamond"/>
      <p:regular r:id="rId26"/>
      <p:bold r:id="rId27"/>
      <p:italic r:id="rId28"/>
      <p:boldItalic r:id="rId29"/>
    </p:embeddedFont>
    <p:embeddedFont>
      <p:font typeface="Montserrat"/>
      <p:regular r:id="rId30"/>
      <p:bold r:id="rId31"/>
      <p:italic r:id="rId32"/>
      <p:boldItalic r:id="rId33"/>
    </p:embeddedFont>
    <p:embeddedFont>
      <p:font typeface="Poppins"/>
      <p:regular r:id="rId34"/>
      <p:bold r:id="rId35"/>
      <p:italic r:id="rId36"/>
      <p:boldItalic r:id="rId37"/>
    </p:embeddedFont>
    <p:embeddedFont>
      <p:font typeface="Lora"/>
      <p:bold r:id="rId38"/>
      <p:boldItalic r:id="rId39"/>
    </p:embeddedFont>
    <p:embeddedFont>
      <p:font typeface="Montserrat Light"/>
      <p:regular r:id="rId40"/>
      <p:bold r:id="rId41"/>
      <p:italic r:id="rId42"/>
      <p:boldItalic r:id="rId43"/>
    </p:embeddedFont>
    <p:embeddedFont>
      <p:font typeface="Helvetica Neue"/>
      <p:regular r:id="rId44"/>
      <p:bold r:id="rId45"/>
      <p:italic r:id="rId46"/>
      <p:boldItalic r:id="rId47"/>
    </p:embeddedFont>
    <p:embeddedFont>
      <p:font typeface="Poppins SemiBold"/>
      <p:regular r:id="rId48"/>
      <p:bold r:id="rId49"/>
      <p:italic r:id="rId50"/>
      <p:boldItalic r:id="rId51"/>
    </p:embeddedFont>
    <p:embeddedFont>
      <p:font typeface="Helvetica Neue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C8708D7-01BF-4CED-A7AF-1BA522926729}">
  <a:tblStyle styleId="{4C8708D7-01BF-4CED-A7AF-1BA522926729}" styleName="Table_0">
    <a:wholeTbl>
      <a:tcTxStyle b="off" i="off">
        <a:font>
          <a:latin typeface="Helvetica Neue Light"/>
          <a:ea typeface="Helvetica Neue Light"/>
          <a:cs typeface="Helvetica Neue Light"/>
        </a:font>
        <a:srgbClr val="000000"/>
      </a:tcTxStyle>
      <a:tcStyle>
        <a:tcBdr>
          <a:left>
            <a:ln cap="flat" cmpd="sng" w="9525">
              <a:solidFill>
                <a:srgbClr val="5D5D5D"/>
              </a:solidFill>
              <a:prstDash val="dashDot"/>
              <a:round/>
              <a:headEnd len="sm" w="sm" type="none"/>
              <a:tailEnd len="sm" w="sm" type="none"/>
            </a:ln>
          </a:left>
          <a:right>
            <a:ln cap="flat" cmpd="sng" w="9525">
              <a:solidFill>
                <a:srgbClr val="5D5D5D"/>
              </a:solidFill>
              <a:prstDash val="dashDot"/>
              <a:round/>
              <a:headEnd len="sm" w="sm" type="none"/>
              <a:tailEnd len="sm" w="sm" type="none"/>
            </a:ln>
          </a:right>
          <a:top>
            <a:ln cap="flat" cmpd="sng" w="9525">
              <a:solidFill>
                <a:srgbClr val="5D5D5D"/>
              </a:solidFill>
              <a:prstDash val="dashDot"/>
              <a:round/>
              <a:headEnd len="sm" w="sm" type="none"/>
              <a:tailEnd len="sm" w="sm" type="none"/>
            </a:ln>
          </a:top>
          <a:bottom>
            <a:ln cap="flat" cmpd="sng" w="9525">
              <a:solidFill>
                <a:srgbClr val="5D5D5D"/>
              </a:solidFill>
              <a:prstDash val="dashDot"/>
              <a:round/>
              <a:headEnd len="sm" w="sm" type="none"/>
              <a:tailEnd len="sm" w="sm" type="none"/>
            </a:ln>
          </a:bottom>
          <a:insideH>
            <a:ln cap="flat" cmpd="sng" w="9525">
              <a:solidFill>
                <a:srgbClr val="5D5D5D"/>
              </a:solidFill>
              <a:prstDash val="dashDot"/>
              <a:round/>
              <a:headEnd len="sm" w="sm" type="none"/>
              <a:tailEnd len="sm" w="sm" type="none"/>
            </a:ln>
          </a:insideH>
          <a:insideV>
            <a:ln cap="flat" cmpd="sng" w="9525">
              <a:solidFill>
                <a:srgbClr val="5D5D5D"/>
              </a:solidFill>
              <a:prstDash val="dashDot"/>
              <a:round/>
              <a:headEnd len="sm" w="sm" type="none"/>
              <a:tailEnd len="sm" w="sm" type="none"/>
            </a:ln>
          </a:insideV>
        </a:tcBdr>
        <a:fill>
          <a:solidFill>
            <a:srgbClr val="FAF7E9"/>
          </a:solidFill>
        </a:fill>
      </a:tcStyle>
    </a:wholeTbl>
    <a:band1H>
      <a:tcTxStyle/>
    </a:band1H>
    <a:band2H>
      <a:tcTxStyle b="off" i="off"/>
      <a:tcStyle>
        <a:fill>
          <a:solidFill>
            <a:srgbClr val="EDEADD"/>
          </a:solidFill>
        </a:fill>
      </a:tcStyle>
    </a:band2H>
    <a:band1V>
      <a:tcTxStyle/>
    </a:band1V>
    <a:band2V>
      <a:tcTxStyle/>
    </a:band2V>
    <a:lastCol>
      <a:tcTxStyle/>
    </a:lastCol>
    <a:firstCol>
      <a:tcTxStyle b="off" i="off">
        <a:font>
          <a:latin typeface="Helvetica Neue Medium"/>
          <a:ea typeface="Helvetica Neue Medium"/>
          <a:cs typeface="Helvetica Neue Medium"/>
        </a:font>
        <a:srgbClr val="FFFFFF"/>
      </a:tcTxStyle>
      <a:tcStyle>
        <a:tcBdr>
          <a:left>
            <a:ln cap="flat" cmpd="sng" w="9525">
              <a:solidFill>
                <a:srgbClr val="5D5D5D"/>
              </a:solidFill>
              <a:prstDash val="solid"/>
              <a:round/>
              <a:headEnd len="sm" w="sm" type="none"/>
              <a:tailEnd len="sm" w="sm" type="none"/>
            </a:ln>
          </a:left>
          <a:right>
            <a:ln cap="flat" cmpd="sng" w="9525">
              <a:solidFill>
                <a:srgbClr val="5D5D5D"/>
              </a:solidFill>
              <a:prstDash val="solid"/>
              <a:round/>
              <a:headEnd len="sm" w="sm" type="none"/>
              <a:tailEnd len="sm" w="sm" type="none"/>
            </a:ln>
          </a:right>
          <a:top>
            <a:ln cap="flat" cmpd="sng" w="9525">
              <a:solidFill>
                <a:srgbClr val="5D5D5D"/>
              </a:solidFill>
              <a:prstDash val="solid"/>
              <a:round/>
              <a:headEnd len="sm" w="sm" type="none"/>
              <a:tailEnd len="sm" w="sm" type="none"/>
            </a:ln>
          </a:top>
          <a:bottom>
            <a:ln cap="flat" cmpd="sng" w="9525">
              <a:solidFill>
                <a:srgbClr val="5D5D5D"/>
              </a:solidFill>
              <a:prstDash val="solid"/>
              <a:round/>
              <a:headEnd len="sm" w="sm" type="none"/>
              <a:tailEnd len="sm" w="sm" type="none"/>
            </a:ln>
          </a:bottom>
          <a:insideH>
            <a:ln cap="flat" cmpd="sng" w="9525">
              <a:solidFill>
                <a:srgbClr val="5D5D5D"/>
              </a:solidFill>
              <a:prstDash val="solid"/>
              <a:round/>
              <a:headEnd len="sm" w="sm" type="none"/>
              <a:tailEnd len="sm" w="sm" type="none"/>
            </a:ln>
          </a:insideH>
          <a:insideV>
            <a:ln cap="flat" cmpd="sng" w="9525">
              <a:solidFill>
                <a:srgbClr val="5D5D5D"/>
              </a:solidFill>
              <a:prstDash val="solid"/>
              <a:round/>
              <a:headEnd len="sm" w="sm" type="none"/>
              <a:tailEnd len="sm" w="sm" type="none"/>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cap="flat" cmpd="sng" w="9525">
              <a:solidFill>
                <a:srgbClr val="5D5D5D"/>
              </a:solidFill>
              <a:prstDash val="solid"/>
              <a:round/>
              <a:headEnd len="sm" w="sm" type="none"/>
              <a:tailEnd len="sm" w="sm" type="none"/>
            </a:ln>
          </a:left>
          <a:right>
            <a:ln cap="flat" cmpd="sng" w="9525">
              <a:solidFill>
                <a:srgbClr val="5D5D5D"/>
              </a:solidFill>
              <a:prstDash val="solid"/>
              <a:round/>
              <a:headEnd len="sm" w="sm" type="none"/>
              <a:tailEnd len="sm" w="sm" type="none"/>
            </a:ln>
          </a:right>
          <a:top>
            <a:ln cap="flat" cmpd="sng" w="9525">
              <a:solidFill>
                <a:srgbClr val="5D5D5D"/>
              </a:solidFill>
              <a:prstDash val="solid"/>
              <a:round/>
              <a:headEnd len="sm" w="sm" type="none"/>
              <a:tailEnd len="sm" w="sm" type="none"/>
            </a:ln>
          </a:top>
          <a:bottom>
            <a:ln cap="flat" cmpd="sng" w="9525">
              <a:solidFill>
                <a:srgbClr val="5D5D5D"/>
              </a:solidFill>
              <a:prstDash val="solid"/>
              <a:round/>
              <a:headEnd len="sm" w="sm" type="none"/>
              <a:tailEnd len="sm" w="sm" type="none"/>
            </a:ln>
          </a:bottom>
          <a:insideH>
            <a:ln cap="flat" cmpd="sng" w="9525">
              <a:solidFill>
                <a:srgbClr val="5D5D5D"/>
              </a:solidFill>
              <a:prstDash val="solid"/>
              <a:round/>
              <a:headEnd len="sm" w="sm" type="none"/>
              <a:tailEnd len="sm" w="sm" type="none"/>
            </a:ln>
          </a:insideH>
          <a:insideV>
            <a:ln cap="flat" cmpd="sng" w="9525">
              <a:solidFill>
                <a:srgbClr val="5D5D5D"/>
              </a:solidFill>
              <a:prstDash val="solid"/>
              <a:round/>
              <a:headEnd len="sm" w="sm" type="none"/>
              <a:tailEnd len="sm" w="sm" type="none"/>
            </a:ln>
          </a:insideV>
        </a:tcBdr>
        <a:fill>
          <a:solidFill>
            <a:srgbClr val="FF9400"/>
          </a:solidFill>
        </a:fill>
      </a:tcStyle>
    </a:lastRow>
    <a:seCell>
      <a:tcTxStyle/>
    </a:seCell>
    <a:swCell>
      <a:tcTxStyle/>
    </a:swCell>
    <a:firstRow>
      <a:tcTxStyle b="off" i="off">
        <a:font>
          <a:latin typeface="Helvetica Neue Medium"/>
          <a:ea typeface="Helvetica Neue Medium"/>
          <a:cs typeface="Helvetica Neue Medium"/>
        </a:font>
        <a:srgbClr val="FFFFFF"/>
      </a:tcTxStyle>
      <a:tcStyle>
        <a:tcBdr>
          <a:left>
            <a:ln cap="flat" cmpd="sng" w="9525">
              <a:solidFill>
                <a:srgbClr val="5D5D5D"/>
              </a:solidFill>
              <a:prstDash val="solid"/>
              <a:round/>
              <a:headEnd len="sm" w="sm" type="none"/>
              <a:tailEnd len="sm" w="sm" type="none"/>
            </a:ln>
          </a:left>
          <a:right>
            <a:ln cap="flat" cmpd="sng" w="9525">
              <a:solidFill>
                <a:srgbClr val="5D5D5D"/>
              </a:solidFill>
              <a:prstDash val="solid"/>
              <a:round/>
              <a:headEnd len="sm" w="sm" type="none"/>
              <a:tailEnd len="sm" w="sm" type="none"/>
            </a:ln>
          </a:right>
          <a:top>
            <a:ln cap="flat" cmpd="sng" w="9525">
              <a:solidFill>
                <a:srgbClr val="5D5D5D"/>
              </a:solidFill>
              <a:prstDash val="solid"/>
              <a:round/>
              <a:headEnd len="sm" w="sm" type="none"/>
              <a:tailEnd len="sm" w="sm" type="none"/>
            </a:ln>
          </a:top>
          <a:bottom>
            <a:ln cap="flat" cmpd="sng" w="9525">
              <a:solidFill>
                <a:srgbClr val="5D5D5D"/>
              </a:solidFill>
              <a:prstDash val="solid"/>
              <a:round/>
              <a:headEnd len="sm" w="sm" type="none"/>
              <a:tailEnd len="sm" w="sm" type="none"/>
            </a:ln>
          </a:bottom>
          <a:insideH>
            <a:ln cap="flat" cmpd="sng" w="9525">
              <a:solidFill>
                <a:srgbClr val="5D5D5D"/>
              </a:solidFill>
              <a:prstDash val="solid"/>
              <a:round/>
              <a:headEnd len="sm" w="sm" type="none"/>
              <a:tailEnd len="sm" w="sm" type="none"/>
            </a:ln>
          </a:insideH>
          <a:insideV>
            <a:ln cap="flat" cmpd="sng" w="9525">
              <a:solidFill>
                <a:srgbClr val="5D5D5D"/>
              </a:solidFill>
              <a:prstDash val="solid"/>
              <a:round/>
              <a:headEnd len="sm" w="sm" type="none"/>
              <a:tailEnd len="sm" w="sm" type="none"/>
            </a:ln>
          </a:insideV>
        </a:tcBdr>
        <a:fill>
          <a:solidFill>
            <a:srgbClr val="FF9400"/>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Light-regular.fntdata"/><Relationship Id="rId42" Type="http://schemas.openxmlformats.org/officeDocument/2006/relationships/font" Target="fonts/MontserratLight-italic.fntdata"/><Relationship Id="rId41" Type="http://schemas.openxmlformats.org/officeDocument/2006/relationships/font" Target="fonts/MontserratLight-bold.fntdata"/><Relationship Id="rId44" Type="http://schemas.openxmlformats.org/officeDocument/2006/relationships/font" Target="fonts/HelveticaNeue-regular.fntdata"/><Relationship Id="rId43" Type="http://schemas.openxmlformats.org/officeDocument/2006/relationships/font" Target="fonts/MontserratLight-boldItalic.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SemiBold-regular.fntdata"/><Relationship Id="rId47" Type="http://schemas.openxmlformats.org/officeDocument/2006/relationships/font" Target="fonts/HelveticaNeue-boldItalic.fntdata"/><Relationship Id="rId49" Type="http://schemas.openxmlformats.org/officeDocument/2006/relationships/font" Target="fonts/PoppinsSemiBo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33" Type="http://schemas.openxmlformats.org/officeDocument/2006/relationships/font" Target="fonts/Montserrat-boldItalic.fntdata"/><Relationship Id="rId32" Type="http://schemas.openxmlformats.org/officeDocument/2006/relationships/font" Target="fonts/Montserrat-italic.fntdata"/><Relationship Id="rId35" Type="http://schemas.openxmlformats.org/officeDocument/2006/relationships/font" Target="fonts/Poppins-bold.fntdata"/><Relationship Id="rId34" Type="http://schemas.openxmlformats.org/officeDocument/2006/relationships/font" Target="fonts/Poppins-regular.fntdata"/><Relationship Id="rId37" Type="http://schemas.openxmlformats.org/officeDocument/2006/relationships/font" Target="fonts/Poppins-boldItalic.fntdata"/><Relationship Id="rId36" Type="http://schemas.openxmlformats.org/officeDocument/2006/relationships/font" Target="fonts/Poppins-italic.fntdata"/><Relationship Id="rId39" Type="http://schemas.openxmlformats.org/officeDocument/2006/relationships/font" Target="fonts/Lora-boldItalic.fntdata"/><Relationship Id="rId38" Type="http://schemas.openxmlformats.org/officeDocument/2006/relationships/font" Target="fonts/Lora-bold.fntdata"/><Relationship Id="rId20" Type="http://schemas.openxmlformats.org/officeDocument/2006/relationships/slide" Target="slides/slide15.xml"/><Relationship Id="rId22" Type="http://schemas.openxmlformats.org/officeDocument/2006/relationships/font" Target="fonts/MontserratSemiBold-regular.fntdata"/><Relationship Id="rId21" Type="http://schemas.openxmlformats.org/officeDocument/2006/relationships/slide" Target="slides/slide16.xml"/><Relationship Id="rId24" Type="http://schemas.openxmlformats.org/officeDocument/2006/relationships/font" Target="fonts/MontserratSemiBold-italic.fntdata"/><Relationship Id="rId23" Type="http://schemas.openxmlformats.org/officeDocument/2006/relationships/font" Target="fonts/MontserratSemiBold-bold.fntdata"/><Relationship Id="rId26" Type="http://schemas.openxmlformats.org/officeDocument/2006/relationships/font" Target="fonts/CormorantGaramond-regular.fntdata"/><Relationship Id="rId25" Type="http://schemas.openxmlformats.org/officeDocument/2006/relationships/font" Target="fonts/MontserratSemiBold-boldItalic.fntdata"/><Relationship Id="rId28" Type="http://schemas.openxmlformats.org/officeDocument/2006/relationships/font" Target="fonts/CormorantGaramond-italic.fntdata"/><Relationship Id="rId27" Type="http://schemas.openxmlformats.org/officeDocument/2006/relationships/font" Target="fonts/CormorantGaramond-bold.fntdata"/><Relationship Id="rId29" Type="http://schemas.openxmlformats.org/officeDocument/2006/relationships/font" Target="fonts/CormorantGaramond-boldItalic.fntdata"/><Relationship Id="rId51" Type="http://schemas.openxmlformats.org/officeDocument/2006/relationships/font" Target="fonts/PoppinsSemiBold-boldItalic.fntdata"/><Relationship Id="rId50" Type="http://schemas.openxmlformats.org/officeDocument/2006/relationships/font" Target="fonts/PoppinsSemiBold-italic.fntdata"/><Relationship Id="rId53" Type="http://schemas.openxmlformats.org/officeDocument/2006/relationships/font" Target="fonts/HelveticaNeueLight-bold.fntdata"/><Relationship Id="rId52" Type="http://schemas.openxmlformats.org/officeDocument/2006/relationships/font" Target="fonts/HelveticaNeueLight-regular.fntdata"/><Relationship Id="rId11" Type="http://schemas.openxmlformats.org/officeDocument/2006/relationships/slide" Target="slides/slide6.xml"/><Relationship Id="rId55" Type="http://schemas.openxmlformats.org/officeDocument/2006/relationships/font" Target="fonts/HelveticaNeueLight-boldItalic.fntdata"/><Relationship Id="rId10" Type="http://schemas.openxmlformats.org/officeDocument/2006/relationships/slide" Target="slides/slide5.xml"/><Relationship Id="rId54" Type="http://schemas.openxmlformats.org/officeDocument/2006/relationships/font" Target="fonts/HelveticaNeueLigh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900853" y="2898986"/>
            <a:ext cx="11203094" cy="4958081"/>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2" name="Google Shape;12;p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3386" y="5994400"/>
            <a:ext cx="10464802" cy="38926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2200"/>
              <a:buFont typeface="Helvetica Neue"/>
              <a:buNone/>
              <a:defRPr i="1" sz="2200"/>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8" name="Google Shape;48;p11"/>
          <p:cNvSpPr txBox="1"/>
          <p:nvPr>
            <p:ph idx="2" type="body"/>
          </p:nvPr>
        </p:nvSpPr>
        <p:spPr>
          <a:xfrm>
            <a:off x="1273386" y="4399192"/>
            <a:ext cx="10464802" cy="562362"/>
          </a:xfrm>
          <a:prstGeom prst="rect">
            <a:avLst/>
          </a:prstGeom>
          <a:noFill/>
          <a:ln>
            <a:noFill/>
          </a:ln>
        </p:spPr>
        <p:txBody>
          <a:bodyPr anchorCtr="0" anchor="ctr"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9" name="Google Shape;49;p1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1" y="1219199"/>
            <a:ext cx="13004801" cy="731520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6" name="Google Shape;16;p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1667183" y="1578186"/>
            <a:ext cx="9672321" cy="466005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338666" y="6292426"/>
            <a:ext cx="12327468" cy="107018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338666" y="7321973"/>
            <a:ext cx="12327468" cy="846667"/>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1" name="Google Shape;21;p4"/>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948266" y="3637279"/>
            <a:ext cx="11108268" cy="2479042"/>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7021856" y="1727199"/>
            <a:ext cx="5080002"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880533" y="1727199"/>
            <a:ext cx="5452534" cy="295994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5800"/>
              <a:buFont typeface="Helvetica Neue"/>
              <a:buNone/>
              <a:defRPr sz="5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880533" y="4700693"/>
            <a:ext cx="5452534" cy="305477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9" name="Google Shape;29;p6"/>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7023946" y="2898986"/>
            <a:ext cx="5080002" cy="495808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00853" y="2898986"/>
            <a:ext cx="5452534" cy="4958081"/>
          </a:xfrm>
          <a:prstGeom prst="rect">
            <a:avLst/>
          </a:prstGeom>
          <a:noFill/>
          <a:ln>
            <a:noFill/>
          </a:ln>
        </p:spPr>
        <p:txBody>
          <a:bodyPr anchorCtr="0" anchor="ctr" bIns="27075" lIns="27075" spcFirstLastPara="1" rIns="27075" wrap="square" tIns="27075">
            <a:noAutofit/>
          </a:bodyPr>
          <a:lstStyle>
            <a:lvl1pPr indent="-434975" lvl="0" marL="457200" algn="l">
              <a:lnSpc>
                <a:spcPct val="100000"/>
              </a:lnSpc>
              <a:spcBef>
                <a:spcPts val="3200"/>
              </a:spcBef>
              <a:spcAft>
                <a:spcPts val="0"/>
              </a:spcAft>
              <a:buClr>
                <a:srgbClr val="000000"/>
              </a:buClr>
              <a:buSzPts val="3250"/>
              <a:buFont typeface="Helvetica Neue"/>
              <a:buChar char="•"/>
              <a:defRPr sz="2600"/>
            </a:lvl1pPr>
            <a:lvl2pPr indent="-434975" lvl="1" marL="914400" algn="l">
              <a:lnSpc>
                <a:spcPct val="100000"/>
              </a:lnSpc>
              <a:spcBef>
                <a:spcPts val="3200"/>
              </a:spcBef>
              <a:spcAft>
                <a:spcPts val="0"/>
              </a:spcAft>
              <a:buClr>
                <a:srgbClr val="000000"/>
              </a:buClr>
              <a:buSzPts val="3250"/>
              <a:buFont typeface="Helvetica Neue"/>
              <a:buChar char="•"/>
              <a:defRPr sz="2600"/>
            </a:lvl2pPr>
            <a:lvl3pPr indent="-434975" lvl="2" marL="1371600" algn="l">
              <a:lnSpc>
                <a:spcPct val="100000"/>
              </a:lnSpc>
              <a:spcBef>
                <a:spcPts val="3200"/>
              </a:spcBef>
              <a:spcAft>
                <a:spcPts val="0"/>
              </a:spcAft>
              <a:buClr>
                <a:srgbClr val="000000"/>
              </a:buClr>
              <a:buSzPts val="3250"/>
              <a:buFont typeface="Helvetica Neue"/>
              <a:buChar char="•"/>
              <a:defRPr sz="2600"/>
            </a:lvl3pPr>
            <a:lvl4pPr indent="-434975" lvl="3" marL="1828800" algn="l">
              <a:lnSpc>
                <a:spcPct val="100000"/>
              </a:lnSpc>
              <a:spcBef>
                <a:spcPts val="3200"/>
              </a:spcBef>
              <a:spcAft>
                <a:spcPts val="0"/>
              </a:spcAft>
              <a:buClr>
                <a:srgbClr val="000000"/>
              </a:buClr>
              <a:buSzPts val="3250"/>
              <a:buFont typeface="Helvetica Neue"/>
              <a:buChar char="•"/>
              <a:defRPr sz="2600"/>
            </a:lvl4pPr>
            <a:lvl5pPr indent="-434975" lvl="4" marL="2286000" algn="l">
              <a:lnSpc>
                <a:spcPct val="100000"/>
              </a:lnSpc>
              <a:spcBef>
                <a:spcPts val="3200"/>
              </a:spcBef>
              <a:spcAft>
                <a:spcPts val="0"/>
              </a:spcAft>
              <a:buClr>
                <a:srgbClr val="000000"/>
              </a:buClr>
              <a:buSzPts val="3250"/>
              <a:buFont typeface="Helvetica Neue"/>
              <a:buChar char="•"/>
              <a:defRPr sz="26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7" name="Google Shape;37;p8"/>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00853" y="2167466"/>
            <a:ext cx="11203094" cy="5418668"/>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 name="Google Shape;40;p9"/>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8405706" y="4978400"/>
            <a:ext cx="3948855" cy="2959947"/>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8405707" y="1822026"/>
            <a:ext cx="3948854" cy="295994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643466" y="1822026"/>
            <a:ext cx="7559041"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7.jpg"/><Relationship Id="rId5"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0" l="0" r="3667" t="0"/>
          <a:stretch/>
        </p:blipFill>
        <p:spPr>
          <a:xfrm>
            <a:off x="5616015" y="0"/>
            <a:ext cx="7466838" cy="9753601"/>
          </a:xfrm>
          <a:prstGeom prst="rect">
            <a:avLst/>
          </a:prstGeom>
          <a:noFill/>
          <a:ln>
            <a:noFill/>
          </a:ln>
        </p:spPr>
      </p:pic>
      <p:sp>
        <p:nvSpPr>
          <p:cNvPr id="60" name="Google Shape;60;p14"/>
          <p:cNvSpPr/>
          <p:nvPr/>
        </p:nvSpPr>
        <p:spPr>
          <a:xfrm>
            <a:off x="-48422" y="1827297"/>
            <a:ext cx="9457538" cy="8001882"/>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1" name="Google Shape;61;p14"/>
          <p:cNvSpPr/>
          <p:nvPr/>
        </p:nvSpPr>
        <p:spPr>
          <a:xfrm>
            <a:off x="1711835" y="5060881"/>
            <a:ext cx="5937025" cy="1073994"/>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5700"/>
              <a:buFont typeface="Poppins SemiBold"/>
              <a:buNone/>
            </a:pPr>
            <a:r>
              <a:rPr b="0" i="0" lang="en-US" sz="5700" u="none" cap="none" strike="noStrike">
                <a:solidFill>
                  <a:srgbClr val="FFFFFF"/>
                </a:solidFill>
                <a:latin typeface="Poppins SemiBold"/>
                <a:ea typeface="Poppins SemiBold"/>
                <a:cs typeface="Poppins SemiBold"/>
                <a:sym typeface="Poppins SemiBold"/>
              </a:rPr>
              <a:t>Best Travel Inc.</a:t>
            </a:r>
            <a:endParaRPr/>
          </a:p>
        </p:txBody>
      </p:sp>
      <p:pic>
        <p:nvPicPr>
          <p:cNvPr id="62" name="Google Shape;62;p14"/>
          <p:cNvPicPr preferRelativeResize="0"/>
          <p:nvPr/>
        </p:nvPicPr>
        <p:blipFill rotWithShape="1">
          <a:blip r:embed="rId4">
            <a:alphaModFix/>
          </a:blip>
          <a:srcRect b="0" l="0" r="0" t="0"/>
          <a:stretch/>
        </p:blipFill>
        <p:spPr>
          <a:xfrm>
            <a:off x="3766165" y="3523516"/>
            <a:ext cx="1351980" cy="1341834"/>
          </a:xfrm>
          <a:prstGeom prst="rect">
            <a:avLst/>
          </a:prstGeom>
          <a:noFill/>
          <a:ln>
            <a:noFill/>
          </a:ln>
        </p:spPr>
      </p:pic>
      <p:sp>
        <p:nvSpPr>
          <p:cNvPr id="63" name="Google Shape;63;p14"/>
          <p:cNvSpPr/>
          <p:nvPr/>
        </p:nvSpPr>
        <p:spPr>
          <a:xfrm>
            <a:off x="7272039" y="8485502"/>
            <a:ext cx="4154819" cy="2385698"/>
          </a:xfrm>
          <a:prstGeom prst="rect">
            <a:avLst/>
          </a:prstGeom>
          <a:solidFill>
            <a:srgbClr val="FDE9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4" name="Google Shape;64;p14"/>
          <p:cNvSpPr/>
          <p:nvPr/>
        </p:nvSpPr>
        <p:spPr>
          <a:xfrm>
            <a:off x="2317849" y="6057445"/>
            <a:ext cx="4286713" cy="341973"/>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chemeClr val="lt1"/>
              </a:buClr>
              <a:buSzPts val="2800"/>
              <a:buFont typeface="Montserrat"/>
              <a:buNone/>
            </a:pPr>
            <a:r>
              <a:rPr b="0" baseline="-25000" i="0" lang="en-US" sz="2800" u="none" cap="none" strike="noStrike">
                <a:solidFill>
                  <a:schemeClr val="lt1"/>
                </a:solidFill>
                <a:latin typeface="Montserrat"/>
                <a:ea typeface="Montserrat"/>
                <a:cs typeface="Montserrat"/>
                <a:sym typeface="Montserrat"/>
              </a:rPr>
              <a:t>Columbia, MD 281, USA</a:t>
            </a:r>
            <a:endParaRPr b="0" baseline="-25000" i="0" sz="2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3"/>
          <p:cNvSpPr/>
          <p:nvPr/>
        </p:nvSpPr>
        <p:spPr>
          <a:xfrm>
            <a:off x="1302833" y="2638091"/>
            <a:ext cx="10315787" cy="747212"/>
          </a:xfrm>
          <a:prstGeom prst="rect">
            <a:avLst/>
          </a:prstGeom>
          <a:noFill/>
          <a:ln>
            <a:noFill/>
          </a:ln>
        </p:spPr>
        <p:txBody>
          <a:bodyPr anchorCtr="0" anchor="t" bIns="27075" lIns="27075" spcFirstLastPara="1" rIns="27075" wrap="square" tIns="27075">
            <a:noAutofit/>
          </a:bodyPr>
          <a:lstStyle/>
          <a:p>
            <a:pPr indent="0" lvl="0" marL="0" marR="0" rtl="0" algn="l">
              <a:lnSpc>
                <a:spcPct val="135000"/>
              </a:lnSpc>
              <a:spcBef>
                <a:spcPts val="0"/>
              </a:spcBef>
              <a:spcAft>
                <a:spcPts val="0"/>
              </a:spcAft>
              <a:buClr>
                <a:srgbClr val="000000"/>
              </a:buClr>
              <a:buSzPts val="2000"/>
              <a:buFont typeface="Montserrat"/>
              <a:buNone/>
            </a:pPr>
            <a:r>
              <a:rPr b="0" baseline="30000" i="0" lang="en-US" sz="2000" u="none" cap="none" strike="noStrike">
                <a:solidFill>
                  <a:srgbClr val="000000"/>
                </a:solidFill>
                <a:latin typeface="Montserrat"/>
                <a:ea typeface="Montserrat"/>
                <a:cs typeface="Montserrat"/>
                <a:sym typeface="Montserrat"/>
              </a:rPr>
              <a:t>There is an increase in annual profits as of April 2022. There is an increase in customer satisfaction with produced products as of June 2024. Also there is increase in Tickets sold in the market as of March 2023.</a:t>
            </a:r>
            <a:endParaRPr/>
          </a:p>
        </p:txBody>
      </p:sp>
      <p:pic>
        <p:nvPicPr>
          <p:cNvPr id="179" name="Google Shape;179;p23"/>
          <p:cNvPicPr preferRelativeResize="0"/>
          <p:nvPr/>
        </p:nvPicPr>
        <p:blipFill rotWithShape="1">
          <a:blip r:embed="rId3">
            <a:alphaModFix/>
          </a:blip>
          <a:srcRect b="0" l="0" r="0" t="0"/>
          <a:stretch/>
        </p:blipFill>
        <p:spPr>
          <a:xfrm>
            <a:off x="3539726" y="4376843"/>
            <a:ext cx="8285384" cy="4620340"/>
          </a:xfrm>
          <a:prstGeom prst="rect">
            <a:avLst/>
          </a:prstGeom>
          <a:noFill/>
          <a:ln>
            <a:noFill/>
          </a:ln>
        </p:spPr>
      </p:pic>
      <p:sp>
        <p:nvSpPr>
          <p:cNvPr id="180" name="Google Shape;180;p23"/>
          <p:cNvSpPr/>
          <p:nvPr/>
        </p:nvSpPr>
        <p:spPr>
          <a:xfrm>
            <a:off x="1226633" y="8700598"/>
            <a:ext cx="1340396" cy="308188"/>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81" name="Google Shape;181;p23"/>
          <p:cNvSpPr/>
          <p:nvPr/>
        </p:nvSpPr>
        <p:spPr>
          <a:xfrm>
            <a:off x="1784388" y="1608051"/>
            <a:ext cx="5026097"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363938"/>
              </a:buClr>
              <a:buSzPts val="3000"/>
              <a:buFont typeface="Poppins SemiBold"/>
              <a:buNone/>
            </a:pPr>
            <a:r>
              <a:rPr b="0" i="0" lang="en-US" sz="3000" u="none" cap="none" strike="noStrike">
                <a:solidFill>
                  <a:srgbClr val="363938"/>
                </a:solidFill>
                <a:latin typeface="Poppins SemiBold"/>
                <a:ea typeface="Poppins SemiBold"/>
                <a:cs typeface="Poppins SemiBold"/>
                <a:sym typeface="Poppins SemiBold"/>
              </a:rPr>
              <a:t>Growth Overview</a:t>
            </a:r>
            <a:endParaRPr/>
          </a:p>
        </p:txBody>
      </p:sp>
      <p:sp>
        <p:nvSpPr>
          <p:cNvPr id="182" name="Google Shape;182;p23"/>
          <p:cNvSpPr/>
          <p:nvPr/>
        </p:nvSpPr>
        <p:spPr>
          <a:xfrm>
            <a:off x="1285663" y="1833983"/>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83" name="Google Shape;183;p23"/>
          <p:cNvSpPr/>
          <p:nvPr/>
        </p:nvSpPr>
        <p:spPr>
          <a:xfrm>
            <a:off x="1238468" y="724960"/>
            <a:ext cx="3123982"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Operation Plan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4"/>
          <p:cNvSpPr/>
          <p:nvPr/>
        </p:nvSpPr>
        <p:spPr>
          <a:xfrm>
            <a:off x="9166563" y="-250098"/>
            <a:ext cx="4017286" cy="10092400"/>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89" name="Google Shape;189;p24"/>
          <p:cNvSpPr/>
          <p:nvPr/>
        </p:nvSpPr>
        <p:spPr>
          <a:xfrm>
            <a:off x="1291717" y="4277209"/>
            <a:ext cx="3692885" cy="4389235"/>
          </a:xfrm>
          <a:prstGeom prst="rect">
            <a:avLst/>
          </a:prstGeom>
          <a:noFill/>
          <a:ln>
            <a:noFill/>
          </a:ln>
        </p:spPr>
        <p:txBody>
          <a:bodyPr anchorCtr="0" anchor="t" bIns="27075" lIns="27075" spcFirstLastPara="1" rIns="27075" wrap="square" tIns="27075">
            <a:noAutofit/>
          </a:bodyPr>
          <a:lstStyle/>
          <a:p>
            <a:pPr indent="0" lvl="0" marL="0" marR="0" rtl="0" algn="l">
              <a:lnSpc>
                <a:spcPct val="144444"/>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The CEO of the company is the head of operations. Under the CEO is the Marketing Division Head &amp; Travel Development Division Head. </a:t>
            </a:r>
            <a:endParaRPr/>
          </a:p>
          <a:p>
            <a:pPr indent="0" lvl="0" marL="0" marR="0" rtl="0" algn="l">
              <a:lnSpc>
                <a:spcPct val="144444"/>
              </a:lnSpc>
              <a:spcBef>
                <a:spcPts val="0"/>
              </a:spcBef>
              <a:spcAft>
                <a:spcPts val="0"/>
              </a:spcAft>
              <a:buClr>
                <a:srgbClr val="000000"/>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a:p>
            <a:pPr indent="0" lvl="0" marL="0" marR="0" rtl="0" algn="l">
              <a:lnSpc>
                <a:spcPct val="144444"/>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The head of the Marketing Division is responsible for creating &amp; implementing marketing plans, strategies &amp; market research. The team in this department also manages client concerns &amp; collaborates with the Travel Development division in resolving any design issues.</a:t>
            </a:r>
            <a:endParaRPr/>
          </a:p>
          <a:p>
            <a:pPr indent="0" lvl="0" marL="0" marR="0" rtl="0" algn="l">
              <a:lnSpc>
                <a:spcPct val="144444"/>
              </a:lnSpc>
              <a:spcBef>
                <a:spcPts val="0"/>
              </a:spcBef>
              <a:spcAft>
                <a:spcPts val="0"/>
              </a:spcAft>
              <a:buClr>
                <a:srgbClr val="000000"/>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p:txBody>
      </p:sp>
      <p:sp>
        <p:nvSpPr>
          <p:cNvPr id="190" name="Google Shape;190;p24"/>
          <p:cNvSpPr/>
          <p:nvPr/>
        </p:nvSpPr>
        <p:spPr>
          <a:xfrm>
            <a:off x="6502400" y="4035325"/>
            <a:ext cx="4519117" cy="476577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91" name="Google Shape;191;p24"/>
          <p:cNvPicPr preferRelativeResize="0"/>
          <p:nvPr/>
        </p:nvPicPr>
        <p:blipFill rotWithShape="1">
          <a:blip r:embed="rId3">
            <a:alphaModFix/>
          </a:blip>
          <a:srcRect b="17779" l="26317" r="0" t="6698"/>
          <a:stretch/>
        </p:blipFill>
        <p:spPr>
          <a:xfrm>
            <a:off x="6764866" y="1193800"/>
            <a:ext cx="5390027" cy="7366000"/>
          </a:xfrm>
          <a:prstGeom prst="rect">
            <a:avLst/>
          </a:prstGeom>
          <a:noFill/>
          <a:ln>
            <a:noFill/>
          </a:ln>
        </p:spPr>
      </p:pic>
      <p:sp>
        <p:nvSpPr>
          <p:cNvPr id="192" name="Google Shape;192;p24"/>
          <p:cNvSpPr/>
          <p:nvPr/>
        </p:nvSpPr>
        <p:spPr>
          <a:xfrm>
            <a:off x="1784388" y="2626016"/>
            <a:ext cx="3728184" cy="929955"/>
          </a:xfrm>
          <a:prstGeom prst="rect">
            <a:avLst/>
          </a:prstGeom>
          <a:noFill/>
          <a:ln>
            <a:noFill/>
          </a:ln>
        </p:spPr>
        <p:txBody>
          <a:bodyPr anchorCtr="0" anchor="ctr" bIns="27075" lIns="27075" spcFirstLastPara="1" rIns="27075" wrap="square" tIns="27075">
            <a:noAutofit/>
          </a:bodyPr>
          <a:lstStyle/>
          <a:p>
            <a:pPr indent="0" lvl="0" marL="0" marR="0" rtl="0" algn="l">
              <a:lnSpc>
                <a:spcPct val="140000"/>
              </a:lnSpc>
              <a:spcBef>
                <a:spcPts val="0"/>
              </a:spcBef>
              <a:spcAft>
                <a:spcPts val="0"/>
              </a:spcAft>
              <a:buClr>
                <a:srgbClr val="363938"/>
              </a:buClr>
              <a:buSzPts val="2500"/>
              <a:buFont typeface="Poppins SemiBold"/>
              <a:buNone/>
            </a:pPr>
            <a:r>
              <a:rPr b="0" i="0" lang="en-US" sz="2500" u="none" cap="none" strike="noStrike">
                <a:solidFill>
                  <a:srgbClr val="363938"/>
                </a:solidFill>
                <a:latin typeface="Poppins SemiBold"/>
                <a:ea typeface="Poppins SemiBold"/>
                <a:cs typeface="Poppins SemiBold"/>
                <a:sym typeface="Poppins SemiBold"/>
              </a:rPr>
              <a:t>Organizational</a:t>
            </a:r>
            <a:endParaRPr/>
          </a:p>
          <a:p>
            <a:pPr indent="0" lvl="0" marL="0" marR="0" rtl="0" algn="l">
              <a:lnSpc>
                <a:spcPct val="140000"/>
              </a:lnSpc>
              <a:spcBef>
                <a:spcPts val="0"/>
              </a:spcBef>
              <a:spcAft>
                <a:spcPts val="0"/>
              </a:spcAft>
              <a:buClr>
                <a:srgbClr val="363938"/>
              </a:buClr>
              <a:buSzPts val="2500"/>
              <a:buFont typeface="Poppins SemiBold"/>
              <a:buNone/>
            </a:pPr>
            <a:r>
              <a:rPr b="0" i="0" lang="en-US" sz="2500" u="none" cap="none" strike="noStrike">
                <a:solidFill>
                  <a:srgbClr val="363938"/>
                </a:solidFill>
                <a:latin typeface="Poppins SemiBold"/>
                <a:ea typeface="Poppins SemiBold"/>
                <a:cs typeface="Poppins SemiBold"/>
                <a:sym typeface="Poppins SemiBold"/>
              </a:rPr>
              <a:t>Structure</a:t>
            </a:r>
            <a:endParaRPr/>
          </a:p>
        </p:txBody>
      </p:sp>
      <p:sp>
        <p:nvSpPr>
          <p:cNvPr id="193" name="Google Shape;193;p24"/>
          <p:cNvSpPr/>
          <p:nvPr/>
        </p:nvSpPr>
        <p:spPr>
          <a:xfrm>
            <a:off x="1285663" y="2745849"/>
            <a:ext cx="215604" cy="21560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94" name="Google Shape;194;p24"/>
          <p:cNvSpPr/>
          <p:nvPr/>
        </p:nvSpPr>
        <p:spPr>
          <a:xfrm>
            <a:off x="1181318" y="740600"/>
            <a:ext cx="3209992"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Operation Plan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25"/>
          <p:cNvPicPr preferRelativeResize="0"/>
          <p:nvPr/>
        </p:nvPicPr>
        <p:blipFill rotWithShape="1">
          <a:blip r:embed="rId3">
            <a:alphaModFix/>
          </a:blip>
          <a:srcRect b="0" l="0" r="0" t="0"/>
          <a:stretch/>
        </p:blipFill>
        <p:spPr>
          <a:xfrm>
            <a:off x="1222448" y="4788978"/>
            <a:ext cx="10522874" cy="3730002"/>
          </a:xfrm>
          <a:prstGeom prst="rect">
            <a:avLst/>
          </a:prstGeom>
          <a:noFill/>
          <a:ln>
            <a:noFill/>
          </a:ln>
        </p:spPr>
      </p:pic>
      <p:sp>
        <p:nvSpPr>
          <p:cNvPr id="200" name="Google Shape;200;p25"/>
          <p:cNvSpPr/>
          <p:nvPr/>
        </p:nvSpPr>
        <p:spPr>
          <a:xfrm>
            <a:off x="2244591" y="5307244"/>
            <a:ext cx="897213" cy="3589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000"/>
              <a:buFont typeface="Montserrat SemiBold"/>
              <a:buNone/>
            </a:pPr>
            <a:r>
              <a:rPr b="0" i="0" lang="en-US" sz="2000" u="none" cap="none" strike="noStrike">
                <a:solidFill>
                  <a:srgbClr val="FFFFFF"/>
                </a:solidFill>
                <a:latin typeface="Montserrat SemiBold"/>
                <a:ea typeface="Montserrat SemiBold"/>
                <a:cs typeface="Montserrat SemiBold"/>
                <a:sym typeface="Montserrat SemiBold"/>
              </a:rPr>
              <a:t>74.6 %</a:t>
            </a:r>
            <a:endParaRPr/>
          </a:p>
        </p:txBody>
      </p:sp>
      <p:sp>
        <p:nvSpPr>
          <p:cNvPr id="201" name="Google Shape;201;p25"/>
          <p:cNvSpPr/>
          <p:nvPr/>
        </p:nvSpPr>
        <p:spPr>
          <a:xfrm>
            <a:off x="4697334" y="5307244"/>
            <a:ext cx="897722" cy="3589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000"/>
              <a:buFont typeface="Montserrat SemiBold"/>
              <a:buNone/>
            </a:pPr>
            <a:r>
              <a:rPr b="0" i="0" lang="en-US" sz="2000" u="none" cap="none" strike="noStrike">
                <a:solidFill>
                  <a:srgbClr val="FFFFFF"/>
                </a:solidFill>
                <a:latin typeface="Montserrat SemiBold"/>
                <a:ea typeface="Montserrat SemiBold"/>
                <a:cs typeface="Montserrat SemiBold"/>
                <a:sym typeface="Montserrat SemiBold"/>
              </a:rPr>
              <a:t>33.5 %</a:t>
            </a:r>
            <a:endParaRPr/>
          </a:p>
        </p:txBody>
      </p:sp>
      <p:sp>
        <p:nvSpPr>
          <p:cNvPr id="202" name="Google Shape;202;p25"/>
          <p:cNvSpPr/>
          <p:nvPr/>
        </p:nvSpPr>
        <p:spPr>
          <a:xfrm>
            <a:off x="1231938" y="2686434"/>
            <a:ext cx="10502862" cy="1439710"/>
          </a:xfrm>
          <a:prstGeom prst="rect">
            <a:avLst/>
          </a:prstGeom>
          <a:noFill/>
          <a:ln>
            <a:noFill/>
          </a:ln>
        </p:spPr>
        <p:txBody>
          <a:bodyPr anchorCtr="0" anchor="ctr" bIns="27075" lIns="27075" spcFirstLastPara="1" rIns="27075" wrap="square" tIns="27075">
            <a:noAutofit/>
          </a:bodyPr>
          <a:lstStyle/>
          <a:p>
            <a:pPr indent="0" lvl="0" marL="0" marR="0" rtl="0" algn="l">
              <a:lnSpc>
                <a:spcPct val="150000"/>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The head of the Marketing Division is responsible for creating &amp; implementing Analytic Strategies, &amp; market research. </a:t>
            </a:r>
            <a:endParaRPr/>
          </a:p>
          <a:p>
            <a:pPr indent="0" lvl="0" marL="0" marR="0" rtl="0" algn="l">
              <a:lnSpc>
                <a:spcPct val="150000"/>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The team in this department also manages client concerns &amp; collaborates with the Travel Development division in resolving any customer issues.</a:t>
            </a:r>
            <a:endParaRPr/>
          </a:p>
          <a:p>
            <a:pPr indent="0" lvl="0" marL="0" marR="0" rtl="0" algn="l">
              <a:lnSpc>
                <a:spcPct val="150000"/>
              </a:lnSpc>
              <a:spcBef>
                <a:spcPts val="0"/>
              </a:spcBef>
              <a:spcAft>
                <a:spcPts val="0"/>
              </a:spcAft>
              <a:buClr>
                <a:srgbClr val="000000"/>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p:txBody>
      </p:sp>
      <p:sp>
        <p:nvSpPr>
          <p:cNvPr id="203" name="Google Shape;203;p25"/>
          <p:cNvSpPr/>
          <p:nvPr/>
        </p:nvSpPr>
        <p:spPr>
          <a:xfrm>
            <a:off x="1302596" y="1800391"/>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4" name="Google Shape;204;p25"/>
          <p:cNvSpPr/>
          <p:nvPr/>
        </p:nvSpPr>
        <p:spPr>
          <a:xfrm>
            <a:off x="1784388" y="1608051"/>
            <a:ext cx="7261363"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363938"/>
              </a:buClr>
              <a:buSzPts val="3000"/>
              <a:buFont typeface="Poppins SemiBold"/>
              <a:buNone/>
            </a:pPr>
            <a:r>
              <a:rPr b="0" i="0" lang="en-US" sz="3000" u="none" cap="none" strike="noStrike">
                <a:solidFill>
                  <a:srgbClr val="363938"/>
                </a:solidFill>
                <a:latin typeface="Poppins SemiBold"/>
                <a:ea typeface="Poppins SemiBold"/>
                <a:cs typeface="Poppins SemiBold"/>
                <a:sym typeface="Poppins SemiBold"/>
              </a:rPr>
              <a:t>Customer Satisfaction</a:t>
            </a:r>
            <a:endParaRPr/>
          </a:p>
        </p:txBody>
      </p:sp>
      <p:sp>
        <p:nvSpPr>
          <p:cNvPr id="205" name="Google Shape;205;p25"/>
          <p:cNvSpPr/>
          <p:nvPr/>
        </p:nvSpPr>
        <p:spPr>
          <a:xfrm>
            <a:off x="1285663" y="1833983"/>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6" name="Google Shape;206;p25"/>
          <p:cNvSpPr/>
          <p:nvPr/>
        </p:nvSpPr>
        <p:spPr>
          <a:xfrm>
            <a:off x="1238468" y="724960"/>
            <a:ext cx="3123982"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Operation Plan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graphicFrame>
        <p:nvGraphicFramePr>
          <p:cNvPr id="211" name="Google Shape;211;p26"/>
          <p:cNvGraphicFramePr/>
          <p:nvPr/>
        </p:nvGraphicFramePr>
        <p:xfrm>
          <a:off x="2097932" y="2992119"/>
          <a:ext cx="3000000" cy="3000000"/>
        </p:xfrm>
        <a:graphic>
          <a:graphicData uri="http://schemas.openxmlformats.org/drawingml/2006/table">
            <a:tbl>
              <a:tblPr firstRow="1">
                <a:noFill/>
                <a:tableStyleId>{4C8708D7-01BF-4CED-A7AF-1BA522926729}</a:tableStyleId>
              </a:tblPr>
              <a:tblGrid>
                <a:gridCol w="4417175"/>
                <a:gridCol w="4417175"/>
              </a:tblGrid>
              <a:tr h="931400">
                <a:tc>
                  <a:txBody>
                    <a:bodyPr/>
                    <a:lstStyle/>
                    <a:p>
                      <a:pPr indent="0" lvl="0" marL="0" marR="0" rtl="0" algn="ctr">
                        <a:lnSpc>
                          <a:spcPct val="100000"/>
                        </a:lnSpc>
                        <a:spcBef>
                          <a:spcPts val="0"/>
                        </a:spcBef>
                        <a:spcAft>
                          <a:spcPts val="0"/>
                        </a:spcAft>
                        <a:buClr>
                          <a:srgbClr val="FFFFFF"/>
                        </a:buClr>
                        <a:buSzPts val="1500"/>
                        <a:buFont typeface="Montserrat Light"/>
                        <a:buNone/>
                      </a:pPr>
                      <a:r>
                        <a:rPr lang="en-US" sz="1500" u="none" cap="none" strike="noStrike">
                          <a:solidFill>
                            <a:srgbClr val="FFFFFF"/>
                          </a:solidFill>
                          <a:latin typeface="Montserrat Light"/>
                          <a:ea typeface="Montserrat Light"/>
                          <a:cs typeface="Montserrat Light"/>
                          <a:sym typeface="Montserrat Light"/>
                        </a:rPr>
                        <a:t>Short-term Goals</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6C69"/>
                    </a:solidFill>
                  </a:tcPr>
                </a:tc>
                <a:tc>
                  <a:txBody>
                    <a:bodyPr/>
                    <a:lstStyle/>
                    <a:p>
                      <a:pPr indent="0" lvl="0" marL="0" marR="0" rtl="0" algn="ctr">
                        <a:lnSpc>
                          <a:spcPct val="100000"/>
                        </a:lnSpc>
                        <a:spcBef>
                          <a:spcPts val="0"/>
                        </a:spcBef>
                        <a:spcAft>
                          <a:spcPts val="0"/>
                        </a:spcAft>
                        <a:buClr>
                          <a:srgbClr val="FFFFFF"/>
                        </a:buClr>
                        <a:buSzPts val="1500"/>
                        <a:buFont typeface="Montserrat Light"/>
                        <a:buNone/>
                      </a:pPr>
                      <a:r>
                        <a:rPr lang="en-US" sz="1500" u="none" cap="none" strike="noStrike">
                          <a:solidFill>
                            <a:srgbClr val="FFFFFF"/>
                          </a:solidFill>
                          <a:latin typeface="Montserrat Light"/>
                          <a:ea typeface="Montserrat Light"/>
                          <a:cs typeface="Montserrat Light"/>
                          <a:sym typeface="Montserrat Light"/>
                        </a:rPr>
                        <a:t>Milestones</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6C69"/>
                    </a:solidFill>
                  </a:tcPr>
                </a:tc>
              </a:tr>
              <a:tr h="931400">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Social media brand marketing</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DE929"/>
                    </a:solidFill>
                  </a:tcPr>
                </a:tc>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Reached 50% of audience target.</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DE929"/>
                    </a:solidFill>
                  </a:tcPr>
                </a:tc>
              </a:tr>
              <a:tr h="931400">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Company Building Expansion</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Construction started 2024</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bl>
          </a:graphicData>
        </a:graphic>
      </p:graphicFrame>
      <p:graphicFrame>
        <p:nvGraphicFramePr>
          <p:cNvPr id="212" name="Google Shape;212;p26"/>
          <p:cNvGraphicFramePr/>
          <p:nvPr/>
        </p:nvGraphicFramePr>
        <p:xfrm>
          <a:off x="2097932" y="5790353"/>
          <a:ext cx="3000000" cy="3000000"/>
        </p:xfrm>
        <a:graphic>
          <a:graphicData uri="http://schemas.openxmlformats.org/drawingml/2006/table">
            <a:tbl>
              <a:tblPr firstRow="1">
                <a:noFill/>
                <a:tableStyleId>{4C8708D7-01BF-4CED-A7AF-1BA522926729}</a:tableStyleId>
              </a:tblPr>
              <a:tblGrid>
                <a:gridCol w="4417175"/>
                <a:gridCol w="4417175"/>
              </a:tblGrid>
              <a:tr h="931400">
                <a:tc>
                  <a:txBody>
                    <a:bodyPr/>
                    <a:lstStyle/>
                    <a:p>
                      <a:pPr indent="0" lvl="0" marL="0" marR="0" rtl="0" algn="ctr">
                        <a:lnSpc>
                          <a:spcPct val="100000"/>
                        </a:lnSpc>
                        <a:spcBef>
                          <a:spcPts val="0"/>
                        </a:spcBef>
                        <a:spcAft>
                          <a:spcPts val="0"/>
                        </a:spcAft>
                        <a:buClr>
                          <a:srgbClr val="FFFFFF"/>
                        </a:buClr>
                        <a:buSzPts val="1500"/>
                        <a:buFont typeface="Montserrat Light"/>
                        <a:buNone/>
                      </a:pPr>
                      <a:r>
                        <a:rPr lang="en-US" sz="1500" u="none" cap="none" strike="noStrike">
                          <a:solidFill>
                            <a:srgbClr val="FFFFFF"/>
                          </a:solidFill>
                          <a:latin typeface="Montserrat Light"/>
                          <a:ea typeface="Montserrat Light"/>
                          <a:cs typeface="Montserrat Light"/>
                          <a:sym typeface="Montserrat Light"/>
                        </a:rPr>
                        <a:t>Long-term Goals</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6C69"/>
                    </a:solidFill>
                  </a:tcPr>
                </a:tc>
                <a:tc>
                  <a:txBody>
                    <a:bodyPr/>
                    <a:lstStyle/>
                    <a:p>
                      <a:pPr indent="0" lvl="0" marL="0" marR="0" rtl="0" algn="ctr">
                        <a:lnSpc>
                          <a:spcPct val="100000"/>
                        </a:lnSpc>
                        <a:spcBef>
                          <a:spcPts val="0"/>
                        </a:spcBef>
                        <a:spcAft>
                          <a:spcPts val="0"/>
                        </a:spcAft>
                        <a:buClr>
                          <a:srgbClr val="FFFFFF"/>
                        </a:buClr>
                        <a:buSzPts val="1500"/>
                        <a:buFont typeface="Montserrat Light"/>
                        <a:buNone/>
                      </a:pPr>
                      <a:r>
                        <a:rPr lang="en-US" sz="1500" u="none" cap="none" strike="noStrike">
                          <a:solidFill>
                            <a:srgbClr val="FFFFFF"/>
                          </a:solidFill>
                          <a:latin typeface="Montserrat Light"/>
                          <a:ea typeface="Montserrat Light"/>
                          <a:cs typeface="Montserrat Light"/>
                          <a:sym typeface="Montserrat Light"/>
                        </a:rPr>
                        <a:t>Milestones</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6C69"/>
                    </a:solidFill>
                  </a:tcPr>
                </a:tc>
              </a:tr>
              <a:tr h="931400">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Partnership with East Coast Travel Tours</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DE929"/>
                    </a:solidFill>
                  </a:tcPr>
                </a:tc>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Contract signing on February 2027</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DE929"/>
                    </a:solidFill>
                  </a:tcPr>
                </a:tc>
              </a:tr>
              <a:tr h="931400">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Brand expansion in New York &amp; New Jersey</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500"/>
                        <a:buFont typeface="Montserrat Light"/>
                        <a:buNone/>
                      </a:pPr>
                      <a:r>
                        <a:rPr lang="en-US" sz="1500" u="none" cap="none" strike="noStrike">
                          <a:latin typeface="Montserrat Light"/>
                          <a:ea typeface="Montserrat Light"/>
                          <a:cs typeface="Montserrat Light"/>
                          <a:sym typeface="Montserrat Light"/>
                        </a:rPr>
                        <a:t>Budget proposal drafted as of July 2026</a:t>
                      </a:r>
                      <a:endParaRPr/>
                    </a:p>
                  </a:txBody>
                  <a:tcPr marT="50800" marB="50800" marR="50800" marL="508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bl>
          </a:graphicData>
        </a:graphic>
      </p:graphicFrame>
      <p:sp>
        <p:nvSpPr>
          <p:cNvPr id="213" name="Google Shape;213;p26"/>
          <p:cNvSpPr/>
          <p:nvPr/>
        </p:nvSpPr>
        <p:spPr>
          <a:xfrm>
            <a:off x="1784388" y="1627101"/>
            <a:ext cx="6302712"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363938"/>
              </a:buClr>
              <a:buSzPts val="3000"/>
              <a:buFont typeface="Poppins SemiBold"/>
              <a:buNone/>
            </a:pPr>
            <a:r>
              <a:rPr b="0" i="0" lang="en-US" sz="3000" u="none" cap="none" strike="noStrike">
                <a:solidFill>
                  <a:srgbClr val="363938"/>
                </a:solidFill>
                <a:latin typeface="Poppins SemiBold"/>
                <a:ea typeface="Poppins SemiBold"/>
                <a:cs typeface="Poppins SemiBold"/>
                <a:sym typeface="Poppins SemiBold"/>
              </a:rPr>
              <a:t>Company Milestones</a:t>
            </a:r>
            <a:endParaRPr/>
          </a:p>
        </p:txBody>
      </p:sp>
      <p:sp>
        <p:nvSpPr>
          <p:cNvPr id="214" name="Google Shape;214;p26"/>
          <p:cNvSpPr/>
          <p:nvPr/>
        </p:nvSpPr>
        <p:spPr>
          <a:xfrm>
            <a:off x="1285663" y="1833983"/>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15" name="Google Shape;215;p26"/>
          <p:cNvSpPr/>
          <p:nvPr/>
        </p:nvSpPr>
        <p:spPr>
          <a:xfrm>
            <a:off x="1219418" y="706999"/>
            <a:ext cx="3141952"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Operation Plan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27"/>
          <p:cNvPicPr preferRelativeResize="0"/>
          <p:nvPr/>
        </p:nvPicPr>
        <p:blipFill rotWithShape="1">
          <a:blip r:embed="rId3">
            <a:alphaModFix/>
          </a:blip>
          <a:srcRect b="0" l="5617" r="1821" t="0"/>
          <a:stretch/>
        </p:blipFill>
        <p:spPr>
          <a:xfrm>
            <a:off x="7021115" y="-1"/>
            <a:ext cx="6018610" cy="9753601"/>
          </a:xfrm>
          <a:prstGeom prst="rect">
            <a:avLst/>
          </a:prstGeom>
          <a:noFill/>
          <a:ln>
            <a:noFill/>
          </a:ln>
        </p:spPr>
      </p:pic>
      <p:sp>
        <p:nvSpPr>
          <p:cNvPr id="221" name="Google Shape;221;p27"/>
          <p:cNvSpPr/>
          <p:nvPr/>
        </p:nvSpPr>
        <p:spPr>
          <a:xfrm>
            <a:off x="891852" y="5876412"/>
            <a:ext cx="7647386" cy="2990503"/>
          </a:xfrm>
          <a:prstGeom prst="rect">
            <a:avLst/>
          </a:prstGeom>
          <a:solidFill>
            <a:srgbClr val="036C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2" name="Google Shape;222;p27"/>
          <p:cNvSpPr/>
          <p:nvPr/>
        </p:nvSpPr>
        <p:spPr>
          <a:xfrm>
            <a:off x="1298215" y="3013599"/>
            <a:ext cx="4191978" cy="2347587"/>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2000"/>
              <a:buFont typeface="Montserrat"/>
              <a:buNone/>
            </a:pPr>
            <a:r>
              <a:rPr b="0" baseline="30000" i="0" lang="en-US" sz="2000" u="none" cap="none" strike="noStrike">
                <a:solidFill>
                  <a:srgbClr val="000000"/>
                </a:solidFill>
                <a:latin typeface="Montserrat"/>
                <a:ea typeface="Montserrat"/>
                <a:cs typeface="Montserrat"/>
                <a:sym typeface="Montserrat"/>
              </a:rPr>
              <a:t>Best Travel Inc. is a duly-licensed travel agency that provides a wide array of services including international and local packages comprising of land arrangement, airline tickets, land transfers and sightseeing tours. The team is composed of travel specialists who are well versed with the complexities of travel and tour.</a:t>
            </a:r>
            <a:endParaRPr/>
          </a:p>
        </p:txBody>
      </p:sp>
      <p:sp>
        <p:nvSpPr>
          <p:cNvPr id="223" name="Google Shape;223;p27"/>
          <p:cNvSpPr/>
          <p:nvPr/>
        </p:nvSpPr>
        <p:spPr>
          <a:xfrm>
            <a:off x="1458201" y="4298894"/>
            <a:ext cx="1277294" cy="62009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20000"/>
              <a:buFont typeface="Cormorant Garamond"/>
              <a:buNone/>
            </a:pPr>
            <a:r>
              <a:rPr b="0" i="0" lang="en-US" sz="20000" u="none" cap="none" strike="noStrike">
                <a:solidFill>
                  <a:srgbClr val="FFFFFF"/>
                </a:solidFill>
                <a:latin typeface="Cormorant Garamond"/>
                <a:ea typeface="Cormorant Garamond"/>
                <a:cs typeface="Cormorant Garamond"/>
                <a:sym typeface="Cormorant Garamond"/>
              </a:rPr>
              <a:t>“</a:t>
            </a:r>
            <a:endParaRPr/>
          </a:p>
        </p:txBody>
      </p:sp>
      <p:sp>
        <p:nvSpPr>
          <p:cNvPr id="224" name="Google Shape;224;p27"/>
          <p:cNvSpPr/>
          <p:nvPr/>
        </p:nvSpPr>
        <p:spPr>
          <a:xfrm>
            <a:off x="2857701" y="6939439"/>
            <a:ext cx="4256793" cy="864448"/>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2400"/>
              <a:buFont typeface="Montserrat"/>
              <a:buNone/>
            </a:pPr>
            <a:r>
              <a:rPr b="0" i="1" lang="en-US" sz="2400" u="none" cap="none" strike="noStrike">
                <a:solidFill>
                  <a:srgbClr val="FFFFFF"/>
                </a:solidFill>
                <a:latin typeface="Montserrat"/>
                <a:ea typeface="Montserrat"/>
                <a:cs typeface="Montserrat"/>
                <a:sym typeface="Montserrat"/>
              </a:rPr>
              <a:t>Travel to make memories all around the world</a:t>
            </a:r>
            <a:endParaRPr/>
          </a:p>
        </p:txBody>
      </p:sp>
      <p:sp>
        <p:nvSpPr>
          <p:cNvPr id="225" name="Google Shape;225;p27"/>
          <p:cNvSpPr/>
          <p:nvPr/>
        </p:nvSpPr>
        <p:spPr>
          <a:xfrm>
            <a:off x="7236700" y="5333944"/>
            <a:ext cx="1277294" cy="62009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20000"/>
              <a:buFont typeface="Cormorant Garamond"/>
              <a:buNone/>
            </a:pPr>
            <a:r>
              <a:rPr b="0" i="0" lang="en-US" sz="20000" u="none" cap="none" strike="noStrike">
                <a:solidFill>
                  <a:srgbClr val="FFFFFF"/>
                </a:solidFill>
                <a:latin typeface="Cormorant Garamond"/>
                <a:ea typeface="Cormorant Garamond"/>
                <a:cs typeface="Cormorant Garamond"/>
                <a:sym typeface="Cormorant Garamond"/>
              </a:rPr>
              <a:t>”</a:t>
            </a:r>
            <a:endParaRPr/>
          </a:p>
        </p:txBody>
      </p:sp>
      <p:sp>
        <p:nvSpPr>
          <p:cNvPr id="226" name="Google Shape;226;p27"/>
          <p:cNvSpPr/>
          <p:nvPr/>
        </p:nvSpPr>
        <p:spPr>
          <a:xfrm>
            <a:off x="1784388" y="1963651"/>
            <a:ext cx="2520096"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363938"/>
              </a:buClr>
              <a:buSzPts val="3000"/>
              <a:buFont typeface="Poppins SemiBold"/>
              <a:buNone/>
            </a:pPr>
            <a:r>
              <a:rPr b="0" i="0" lang="en-US" sz="3000" u="none" cap="none" strike="noStrike">
                <a:solidFill>
                  <a:srgbClr val="363938"/>
                </a:solidFill>
                <a:latin typeface="Poppins SemiBold"/>
                <a:ea typeface="Poppins SemiBold"/>
                <a:cs typeface="Poppins SemiBold"/>
                <a:sym typeface="Poppins SemiBold"/>
              </a:rPr>
              <a:t>Outlook</a:t>
            </a:r>
            <a:endParaRPr/>
          </a:p>
        </p:txBody>
      </p:sp>
      <p:sp>
        <p:nvSpPr>
          <p:cNvPr id="227" name="Google Shape;227;p27"/>
          <p:cNvSpPr/>
          <p:nvPr/>
        </p:nvSpPr>
        <p:spPr>
          <a:xfrm>
            <a:off x="1285663" y="2189583"/>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8" name="Google Shape;228;p27"/>
          <p:cNvSpPr/>
          <p:nvPr/>
        </p:nvSpPr>
        <p:spPr>
          <a:xfrm>
            <a:off x="1181318" y="731132"/>
            <a:ext cx="3225882"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Operation Plan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8"/>
          <p:cNvSpPr/>
          <p:nvPr/>
        </p:nvSpPr>
        <p:spPr>
          <a:xfrm>
            <a:off x="-144202" y="-120036"/>
            <a:ext cx="13392290" cy="9993673"/>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4" name="Google Shape;234;p28"/>
          <p:cNvSpPr/>
          <p:nvPr/>
        </p:nvSpPr>
        <p:spPr>
          <a:xfrm>
            <a:off x="970508" y="-88703"/>
            <a:ext cx="2551146" cy="3399634"/>
          </a:xfrm>
          <a:prstGeom prst="rect">
            <a:avLst/>
          </a:prstGeom>
          <a:solidFill>
            <a:srgbClr val="036C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5" name="Google Shape;235;p28"/>
          <p:cNvSpPr/>
          <p:nvPr/>
        </p:nvSpPr>
        <p:spPr>
          <a:xfrm>
            <a:off x="9298029" y="8367513"/>
            <a:ext cx="2913139" cy="281637"/>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2000"/>
              <a:buFont typeface="Montserrat"/>
              <a:buNone/>
            </a:pPr>
            <a:r>
              <a:rPr b="0" baseline="30000" i="0" lang="en-US" sz="2000" u="none" cap="none" strike="noStrike">
                <a:solidFill>
                  <a:srgbClr val="FFFFFF"/>
                </a:solidFill>
                <a:latin typeface="Montserrat"/>
                <a:ea typeface="Montserrat"/>
                <a:cs typeface="Montserrat"/>
                <a:sym typeface="Montserrat"/>
              </a:rPr>
              <a:t>- Wylang J. Wyans, 32, Engineer</a:t>
            </a:r>
            <a:endParaRPr/>
          </a:p>
        </p:txBody>
      </p:sp>
      <p:sp>
        <p:nvSpPr>
          <p:cNvPr id="236" name="Google Shape;236;p28"/>
          <p:cNvSpPr/>
          <p:nvPr/>
        </p:nvSpPr>
        <p:spPr>
          <a:xfrm>
            <a:off x="5567384" y="2446121"/>
            <a:ext cx="5500666" cy="1439710"/>
          </a:xfrm>
          <a:prstGeom prst="rect">
            <a:avLst/>
          </a:prstGeom>
          <a:noFill/>
          <a:ln>
            <a:noFill/>
          </a:ln>
        </p:spPr>
        <p:txBody>
          <a:bodyPr anchorCtr="0" anchor="ctr" bIns="27075" lIns="27075" spcFirstLastPara="1" rIns="27075" wrap="square" tIns="27075">
            <a:noAutofit/>
          </a:bodyPr>
          <a:lstStyle/>
          <a:p>
            <a:pPr indent="0" lvl="0" marL="0" marR="0" rtl="0" algn="l">
              <a:lnSpc>
                <a:spcPct val="135000"/>
              </a:lnSpc>
              <a:spcBef>
                <a:spcPts val="0"/>
              </a:spcBef>
              <a:spcAft>
                <a:spcPts val="0"/>
              </a:spcAft>
              <a:buClr>
                <a:srgbClr val="FFFFFF"/>
              </a:buClr>
              <a:buSzPts val="2000"/>
              <a:buFont typeface="Montserrat"/>
              <a:buNone/>
            </a:pPr>
            <a:r>
              <a:rPr b="0" baseline="30000" i="0" lang="en-US" sz="2000" u="none" cap="none" strike="noStrike">
                <a:solidFill>
                  <a:srgbClr val="FFFFFF"/>
                </a:solidFill>
                <a:latin typeface="Montserrat"/>
                <a:ea typeface="Montserrat"/>
                <a:cs typeface="Montserrat"/>
                <a:sym typeface="Montserrat"/>
              </a:rPr>
              <a:t>Stefan Clothing was a worthwhile investment for me. Knowing that I can’t have many of the things I used to have when I was younger, I needed all the help I could get in style. Now I can with Stefan Clothing”</a:t>
            </a:r>
            <a:endParaRPr/>
          </a:p>
        </p:txBody>
      </p:sp>
      <p:sp>
        <p:nvSpPr>
          <p:cNvPr id="237" name="Google Shape;237;p28"/>
          <p:cNvSpPr/>
          <p:nvPr/>
        </p:nvSpPr>
        <p:spPr>
          <a:xfrm>
            <a:off x="9298028" y="4326733"/>
            <a:ext cx="2913139" cy="300936"/>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2000"/>
              <a:buFont typeface="Montserrat"/>
              <a:buNone/>
            </a:pPr>
            <a:r>
              <a:rPr b="0" baseline="30000" i="0" lang="en-US" sz="2000" u="none" cap="none" strike="noStrike">
                <a:solidFill>
                  <a:srgbClr val="FFFFFF"/>
                </a:solidFill>
                <a:latin typeface="Montserrat"/>
                <a:ea typeface="Montserrat"/>
                <a:cs typeface="Montserrat"/>
                <a:sym typeface="Montserrat"/>
              </a:rPr>
              <a:t>- Cyndia D. Thomas, 53, Nurse</a:t>
            </a:r>
            <a:endParaRPr/>
          </a:p>
        </p:txBody>
      </p:sp>
      <p:sp>
        <p:nvSpPr>
          <p:cNvPr id="238" name="Google Shape;238;p28"/>
          <p:cNvSpPr/>
          <p:nvPr/>
        </p:nvSpPr>
        <p:spPr>
          <a:xfrm>
            <a:off x="5472134" y="6122431"/>
            <a:ext cx="6491266" cy="1439710"/>
          </a:xfrm>
          <a:prstGeom prst="rect">
            <a:avLst/>
          </a:prstGeom>
          <a:noFill/>
          <a:ln>
            <a:noFill/>
          </a:ln>
        </p:spPr>
        <p:txBody>
          <a:bodyPr anchorCtr="0" anchor="t" bIns="27075" lIns="27075" spcFirstLastPara="1" rIns="27075" wrap="square" tIns="27075">
            <a:noAutofit/>
          </a:bodyPr>
          <a:lstStyle/>
          <a:p>
            <a:pPr indent="0" lvl="0" marL="0" marR="0" rtl="0" algn="l">
              <a:lnSpc>
                <a:spcPct val="135000"/>
              </a:lnSpc>
              <a:spcBef>
                <a:spcPts val="0"/>
              </a:spcBef>
              <a:spcAft>
                <a:spcPts val="0"/>
              </a:spcAft>
              <a:buClr>
                <a:srgbClr val="FFFFFF"/>
              </a:buClr>
              <a:buSzPts val="2000"/>
              <a:buFont typeface="Montserrat"/>
              <a:buNone/>
            </a:pPr>
            <a:r>
              <a:rPr b="0" baseline="30000" i="0" lang="en-US" sz="2000" u="none" cap="none" strike="noStrike">
                <a:solidFill>
                  <a:srgbClr val="FFFFFF"/>
                </a:solidFill>
                <a:latin typeface="Montserrat"/>
                <a:ea typeface="Montserrat"/>
                <a:cs typeface="Montserrat"/>
                <a:sym typeface="Montserrat"/>
              </a:rPr>
              <a:t>“My dad isn’t getting any younger. I needed as much assistance as I could in terms of keeping his fashion alongside his medication without having to take up too much of my personal work as well. I’d highly recommend this to any elderly (or those assisting the elderly) any day.”</a:t>
            </a:r>
            <a:endParaRPr/>
          </a:p>
        </p:txBody>
      </p:sp>
      <p:sp>
        <p:nvSpPr>
          <p:cNvPr id="239" name="Google Shape;239;p28"/>
          <p:cNvSpPr/>
          <p:nvPr/>
        </p:nvSpPr>
        <p:spPr>
          <a:xfrm>
            <a:off x="5983855" y="1063320"/>
            <a:ext cx="6302712" cy="60028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Testimonials</a:t>
            </a:r>
            <a:endParaRPr/>
          </a:p>
        </p:txBody>
      </p:sp>
      <p:sp>
        <p:nvSpPr>
          <p:cNvPr id="240" name="Google Shape;240;p28"/>
          <p:cNvSpPr/>
          <p:nvPr/>
        </p:nvSpPr>
        <p:spPr>
          <a:xfrm>
            <a:off x="5485129" y="1289253"/>
            <a:ext cx="215605"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41" name="Google Shape;241;p28"/>
          <p:cNvSpPr/>
          <p:nvPr/>
        </p:nvSpPr>
        <p:spPr>
          <a:xfrm>
            <a:off x="976081" y="7034956"/>
            <a:ext cx="2540000" cy="2904332"/>
          </a:xfrm>
          <a:prstGeom prst="rect">
            <a:avLst/>
          </a:prstGeom>
          <a:solidFill>
            <a:srgbClr val="FDE9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242" name="Google Shape;242;p28"/>
          <p:cNvPicPr preferRelativeResize="0"/>
          <p:nvPr/>
        </p:nvPicPr>
        <p:blipFill rotWithShape="1">
          <a:blip r:embed="rId3">
            <a:alphaModFix/>
          </a:blip>
          <a:srcRect b="7037" l="21457" r="16938" t="527"/>
          <a:stretch/>
        </p:blipFill>
        <p:spPr>
          <a:xfrm>
            <a:off x="1772262" y="1892300"/>
            <a:ext cx="2903437" cy="2904332"/>
          </a:xfrm>
          <a:prstGeom prst="rect">
            <a:avLst/>
          </a:prstGeom>
          <a:noFill/>
          <a:ln>
            <a:noFill/>
          </a:ln>
        </p:spPr>
      </p:pic>
      <p:pic>
        <p:nvPicPr>
          <p:cNvPr id="243" name="Google Shape;243;p28"/>
          <p:cNvPicPr preferRelativeResize="0"/>
          <p:nvPr/>
        </p:nvPicPr>
        <p:blipFill rotWithShape="1">
          <a:blip r:embed="rId4">
            <a:alphaModFix/>
          </a:blip>
          <a:srcRect b="1342" l="17571" r="17570" t="1341"/>
          <a:stretch/>
        </p:blipFill>
        <p:spPr>
          <a:xfrm>
            <a:off x="1772262" y="5590307"/>
            <a:ext cx="2903437" cy="29043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29"/>
          <p:cNvPicPr preferRelativeResize="0"/>
          <p:nvPr/>
        </p:nvPicPr>
        <p:blipFill rotWithShape="1">
          <a:blip r:embed="rId3">
            <a:alphaModFix/>
          </a:blip>
          <a:srcRect b="5985" l="13702" r="3277" t="8570"/>
          <a:stretch/>
        </p:blipFill>
        <p:spPr>
          <a:xfrm rot="-5400000">
            <a:off x="3556525" y="-1569797"/>
            <a:ext cx="8031561" cy="11021219"/>
          </a:xfrm>
          <a:custGeom>
            <a:rect b="b" l="l" r="r" t="t"/>
            <a:pathLst>
              <a:path extrusionOk="0" h="21600" w="21600">
                <a:moveTo>
                  <a:pt x="21600" y="0"/>
                </a:moveTo>
                <a:lnTo>
                  <a:pt x="0" y="0"/>
                </a:lnTo>
                <a:lnTo>
                  <a:pt x="0" y="21600"/>
                </a:lnTo>
                <a:lnTo>
                  <a:pt x="21600" y="21600"/>
                </a:lnTo>
                <a:lnTo>
                  <a:pt x="21600" y="0"/>
                </a:lnTo>
                <a:close/>
              </a:path>
            </a:pathLst>
          </a:custGeom>
          <a:noFill/>
          <a:ln>
            <a:noFill/>
          </a:ln>
        </p:spPr>
      </p:pic>
      <p:sp>
        <p:nvSpPr>
          <p:cNvPr id="249" name="Google Shape;249;p29"/>
          <p:cNvSpPr/>
          <p:nvPr/>
        </p:nvSpPr>
        <p:spPr>
          <a:xfrm>
            <a:off x="-215837" y="1471697"/>
            <a:ext cx="11688157" cy="8341872"/>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0" name="Google Shape;250;p29"/>
          <p:cNvSpPr/>
          <p:nvPr/>
        </p:nvSpPr>
        <p:spPr>
          <a:xfrm>
            <a:off x="6128854" y="7782816"/>
            <a:ext cx="3998092" cy="1073994"/>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5700"/>
              <a:buFont typeface="Poppins SemiBold"/>
              <a:buNone/>
            </a:pPr>
            <a:r>
              <a:rPr b="0" i="0" lang="en-US" sz="5700" u="none" cap="none" strike="noStrike">
                <a:solidFill>
                  <a:srgbClr val="FFFFFF"/>
                </a:solidFill>
                <a:latin typeface="Poppins SemiBold"/>
                <a:ea typeface="Poppins SemiBold"/>
                <a:cs typeface="Poppins SemiBold"/>
                <a:sym typeface="Poppins SemiBold"/>
              </a:rPr>
              <a:t>Thank You</a:t>
            </a:r>
            <a:endParaRPr/>
          </a:p>
        </p:txBody>
      </p:sp>
      <p:pic>
        <p:nvPicPr>
          <p:cNvPr id="251" name="Google Shape;251;p29"/>
          <p:cNvPicPr preferRelativeResize="0"/>
          <p:nvPr/>
        </p:nvPicPr>
        <p:blipFill rotWithShape="1">
          <a:blip r:embed="rId4">
            <a:alphaModFix/>
          </a:blip>
          <a:srcRect b="0" l="0" r="0" t="0"/>
          <a:stretch/>
        </p:blipFill>
        <p:spPr>
          <a:xfrm>
            <a:off x="8209450" y="6121987"/>
            <a:ext cx="819234" cy="813087"/>
          </a:xfrm>
          <a:prstGeom prst="rect">
            <a:avLst/>
          </a:prstGeom>
          <a:noFill/>
          <a:ln>
            <a:noFill/>
          </a:ln>
        </p:spPr>
      </p:pic>
      <p:sp>
        <p:nvSpPr>
          <p:cNvPr id="252" name="Google Shape;252;p29"/>
          <p:cNvSpPr/>
          <p:nvPr/>
        </p:nvSpPr>
        <p:spPr>
          <a:xfrm>
            <a:off x="7127260" y="7058802"/>
            <a:ext cx="2983613"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a:buNone/>
            </a:pPr>
            <a:r>
              <a:rPr b="0" i="0" lang="en-US" sz="3000" u="none" cap="none" strike="noStrike">
                <a:solidFill>
                  <a:srgbClr val="FFFFFF"/>
                </a:solidFill>
                <a:latin typeface="Poppins"/>
                <a:ea typeface="Poppins"/>
                <a:cs typeface="Poppins"/>
                <a:sym typeface="Poppins"/>
              </a:rPr>
              <a:t>Best Travel Inc.</a:t>
            </a:r>
            <a:endParaRPr/>
          </a:p>
        </p:txBody>
      </p:sp>
      <p:sp>
        <p:nvSpPr>
          <p:cNvPr id="253" name="Google Shape;253;p29"/>
          <p:cNvSpPr/>
          <p:nvPr/>
        </p:nvSpPr>
        <p:spPr>
          <a:xfrm>
            <a:off x="976081" y="-748507"/>
            <a:ext cx="2540000" cy="2904332"/>
          </a:xfrm>
          <a:prstGeom prst="rect">
            <a:avLst/>
          </a:prstGeom>
          <a:solidFill>
            <a:srgbClr val="FDE9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b="0" l="5010" r="15266" t="0"/>
          <a:stretch/>
        </p:blipFill>
        <p:spPr>
          <a:xfrm>
            <a:off x="5794407" y="0"/>
            <a:ext cx="7448750" cy="9753600"/>
          </a:xfrm>
          <a:prstGeom prst="rect">
            <a:avLst/>
          </a:prstGeom>
          <a:noFill/>
          <a:ln>
            <a:noFill/>
          </a:ln>
        </p:spPr>
      </p:pic>
      <p:sp>
        <p:nvSpPr>
          <p:cNvPr id="70" name="Google Shape;70;p15"/>
          <p:cNvSpPr/>
          <p:nvPr/>
        </p:nvSpPr>
        <p:spPr>
          <a:xfrm>
            <a:off x="-27595" y="-14071"/>
            <a:ext cx="9457538" cy="7680348"/>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1337770" y="3862651"/>
            <a:ext cx="7215679" cy="2055263"/>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Best Tavel, Inc. is a travel company that offers travel &amp; tour packages around the globe. Located in Columbia, Maryland, it’s one of the major travel companies in the city that offers affordable travel services. </a:t>
            </a:r>
            <a:endParaRPr/>
          </a:p>
          <a:p>
            <a:pPr indent="0" lvl="0" marL="0" marR="0" rtl="0" algn="l">
              <a:lnSpc>
                <a:spcPct val="144444"/>
              </a:lnSpc>
              <a:spcBef>
                <a:spcPts val="0"/>
              </a:spcBef>
              <a:spcAft>
                <a:spcPts val="0"/>
              </a:spcAft>
              <a:buClr>
                <a:srgbClr val="FFFFFF"/>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a:p>
            <a:pPr indent="0" lvl="0" marL="0" marR="0" rtl="0" algn="l">
              <a:lnSpc>
                <a:spcPct val="144444"/>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Best Travel, Inc. aims to give its clients their great escapade through a luxurious tour to their desired travel destination.</a:t>
            </a:r>
            <a:endParaRPr/>
          </a:p>
        </p:txBody>
      </p:sp>
      <p:sp>
        <p:nvSpPr>
          <p:cNvPr id="72" name="Google Shape;72;p15"/>
          <p:cNvSpPr/>
          <p:nvPr/>
        </p:nvSpPr>
        <p:spPr>
          <a:xfrm>
            <a:off x="1129228" y="686234"/>
            <a:ext cx="2913139" cy="35136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1600"/>
              <a:buFont typeface="Poppins SemiBold"/>
              <a:buNone/>
            </a:pPr>
            <a:r>
              <a:rPr b="0" i="0" lang="en-US" sz="1600" u="none" cap="none" strike="noStrike">
                <a:solidFill>
                  <a:srgbClr val="FFFFFF"/>
                </a:solidFill>
                <a:latin typeface="Poppins SemiBold"/>
                <a:ea typeface="Poppins SemiBold"/>
                <a:cs typeface="Poppins SemiBold"/>
                <a:sym typeface="Poppins SemiBold"/>
              </a:rPr>
              <a:t>The Company</a:t>
            </a:r>
            <a:endParaRPr/>
          </a:p>
        </p:txBody>
      </p:sp>
      <p:sp>
        <p:nvSpPr>
          <p:cNvPr id="73" name="Google Shape;73;p15"/>
          <p:cNvSpPr/>
          <p:nvPr/>
        </p:nvSpPr>
        <p:spPr>
          <a:xfrm>
            <a:off x="-2983807" y="352149"/>
            <a:ext cx="1010739" cy="1073993"/>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4" name="Google Shape;74;p15"/>
          <p:cNvSpPr/>
          <p:nvPr/>
        </p:nvSpPr>
        <p:spPr>
          <a:xfrm>
            <a:off x="7272039" y="-273993"/>
            <a:ext cx="4154819" cy="1262146"/>
          </a:xfrm>
          <a:prstGeom prst="rect">
            <a:avLst/>
          </a:prstGeom>
          <a:solidFill>
            <a:srgbClr val="FDE9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5" name="Google Shape;75;p15"/>
          <p:cNvSpPr/>
          <p:nvPr/>
        </p:nvSpPr>
        <p:spPr>
          <a:xfrm>
            <a:off x="1852121" y="2710750"/>
            <a:ext cx="2428320"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About</a:t>
            </a:r>
            <a:endParaRPr/>
          </a:p>
        </p:txBody>
      </p:sp>
      <p:sp>
        <p:nvSpPr>
          <p:cNvPr id="76" name="Google Shape;76;p15"/>
          <p:cNvSpPr/>
          <p:nvPr/>
        </p:nvSpPr>
        <p:spPr>
          <a:xfrm>
            <a:off x="1353396" y="2923982"/>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7" name="Google Shape;77;p15"/>
          <p:cNvSpPr/>
          <p:nvPr/>
        </p:nvSpPr>
        <p:spPr>
          <a:xfrm>
            <a:off x="1358900" y="7264400"/>
            <a:ext cx="1270000" cy="1270000"/>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6"/>
          <p:cNvPicPr preferRelativeResize="0"/>
          <p:nvPr/>
        </p:nvPicPr>
        <p:blipFill rotWithShape="1">
          <a:blip r:embed="rId3">
            <a:alphaModFix/>
          </a:blip>
          <a:srcRect b="431" l="10777" r="3105" t="5378"/>
          <a:stretch/>
        </p:blipFill>
        <p:spPr>
          <a:xfrm flipH="1">
            <a:off x="5841884" y="-67133"/>
            <a:ext cx="7232336" cy="9887867"/>
          </a:xfrm>
          <a:prstGeom prst="rect">
            <a:avLst/>
          </a:prstGeom>
          <a:noFill/>
          <a:ln>
            <a:noFill/>
          </a:ln>
        </p:spPr>
      </p:pic>
      <p:sp>
        <p:nvSpPr>
          <p:cNvPr id="83" name="Google Shape;83;p16"/>
          <p:cNvSpPr/>
          <p:nvPr/>
        </p:nvSpPr>
        <p:spPr>
          <a:xfrm>
            <a:off x="-6275" y="1842746"/>
            <a:ext cx="10067228" cy="6965272"/>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4" name="Google Shape;84;p16"/>
          <p:cNvSpPr/>
          <p:nvPr/>
        </p:nvSpPr>
        <p:spPr>
          <a:xfrm>
            <a:off x="1324504" y="4012945"/>
            <a:ext cx="7760712" cy="1737420"/>
          </a:xfrm>
          <a:prstGeom prst="rect">
            <a:avLst/>
          </a:prstGeom>
          <a:noFill/>
          <a:ln>
            <a:noFill/>
          </a:ln>
        </p:spPr>
        <p:txBody>
          <a:bodyPr anchorCtr="0" anchor="t" bIns="27075" lIns="27075" spcFirstLastPara="1" rIns="27075" wrap="square" tIns="27075">
            <a:noAutofit/>
          </a:bodyPr>
          <a:lstStyle/>
          <a:p>
            <a:pPr indent="0" lvl="0" marL="0" marR="0" rtl="0" algn="l">
              <a:lnSpc>
                <a:spcPct val="150000"/>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Best Travel, Inc. aims to deliver an exceptional service by providing customers their desired travel service in any part of the world.</a:t>
            </a:r>
            <a:endParaRPr/>
          </a:p>
          <a:p>
            <a:pPr indent="0" lvl="0" marL="0" marR="0" rtl="0" algn="l">
              <a:lnSpc>
                <a:spcPct val="115000"/>
              </a:lnSpc>
              <a:spcBef>
                <a:spcPts val="0"/>
              </a:spcBef>
              <a:spcAft>
                <a:spcPts val="0"/>
              </a:spcAft>
              <a:buClr>
                <a:srgbClr val="FFFFFF"/>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We strive to be a caring and well-managed organization for our business </a:t>
            </a:r>
            <a:endParaRPr b="1" baseline="30000" i="0" sz="18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partners ,customers and employees, and a responsible corporate citizen to our society.</a:t>
            </a:r>
            <a:endParaRPr/>
          </a:p>
        </p:txBody>
      </p:sp>
      <p:sp>
        <p:nvSpPr>
          <p:cNvPr id="85" name="Google Shape;85;p16"/>
          <p:cNvSpPr/>
          <p:nvPr/>
        </p:nvSpPr>
        <p:spPr>
          <a:xfrm>
            <a:off x="1852121" y="2953307"/>
            <a:ext cx="2428320" cy="60028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Vision</a:t>
            </a:r>
            <a:endParaRPr/>
          </a:p>
        </p:txBody>
      </p:sp>
      <p:sp>
        <p:nvSpPr>
          <p:cNvPr id="86" name="Google Shape;86;p16"/>
          <p:cNvSpPr/>
          <p:nvPr/>
        </p:nvSpPr>
        <p:spPr>
          <a:xfrm>
            <a:off x="1353396" y="3166539"/>
            <a:ext cx="215604" cy="21560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7" name="Google Shape;87;p16"/>
          <p:cNvSpPr/>
          <p:nvPr/>
        </p:nvSpPr>
        <p:spPr>
          <a:xfrm>
            <a:off x="718839" y="8407789"/>
            <a:ext cx="4154819" cy="1543993"/>
          </a:xfrm>
          <a:prstGeom prst="rect">
            <a:avLst/>
          </a:prstGeom>
          <a:solidFill>
            <a:srgbClr val="FDE9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8" name="Google Shape;88;p16"/>
          <p:cNvSpPr/>
          <p:nvPr/>
        </p:nvSpPr>
        <p:spPr>
          <a:xfrm>
            <a:off x="1303820" y="6152567"/>
            <a:ext cx="7609946" cy="747212"/>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Best Travel, Inc. incorporates its strength in operation by applying integrity, honesty &amp; efficiency in order to achieve its goal of providing the best service to clients.</a:t>
            </a:r>
            <a:endParaRPr/>
          </a:p>
        </p:txBody>
      </p:sp>
      <p:sp>
        <p:nvSpPr>
          <p:cNvPr id="89" name="Google Shape;89;p16"/>
          <p:cNvSpPr/>
          <p:nvPr/>
        </p:nvSpPr>
        <p:spPr>
          <a:xfrm>
            <a:off x="1129228" y="686234"/>
            <a:ext cx="2913139" cy="35136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1600"/>
              <a:buFont typeface="Poppins SemiBold"/>
              <a:buNone/>
            </a:pPr>
            <a:r>
              <a:rPr b="0" i="0" lang="en-US" sz="1600" u="none" cap="none" strike="noStrike">
                <a:solidFill>
                  <a:srgbClr val="000000"/>
                </a:solidFill>
                <a:latin typeface="Poppins SemiBold"/>
                <a:ea typeface="Poppins SemiBold"/>
                <a:cs typeface="Poppins SemiBold"/>
                <a:sym typeface="Poppins SemiBold"/>
              </a:rPr>
              <a:t>The Company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7"/>
          <p:cNvPicPr preferRelativeResize="0"/>
          <p:nvPr/>
        </p:nvPicPr>
        <p:blipFill rotWithShape="1">
          <a:blip r:embed="rId3">
            <a:alphaModFix/>
          </a:blip>
          <a:srcRect b="20546" l="0" r="0" t="0"/>
          <a:stretch/>
        </p:blipFill>
        <p:spPr>
          <a:xfrm>
            <a:off x="-61551" y="-1733024"/>
            <a:ext cx="13127901" cy="6953610"/>
          </a:xfrm>
          <a:prstGeom prst="rect">
            <a:avLst/>
          </a:prstGeom>
          <a:noFill/>
          <a:ln>
            <a:noFill/>
          </a:ln>
        </p:spPr>
      </p:pic>
      <p:sp>
        <p:nvSpPr>
          <p:cNvPr id="95" name="Google Shape;95;p17"/>
          <p:cNvSpPr/>
          <p:nvPr/>
        </p:nvSpPr>
        <p:spPr>
          <a:xfrm>
            <a:off x="-158618" y="5068093"/>
            <a:ext cx="13223727" cy="4726188"/>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6" name="Google Shape;96;p17"/>
          <p:cNvSpPr/>
          <p:nvPr/>
        </p:nvSpPr>
        <p:spPr>
          <a:xfrm>
            <a:off x="1290876" y="6781397"/>
            <a:ext cx="11015423" cy="1093461"/>
          </a:xfrm>
          <a:prstGeom prst="rect">
            <a:avLst/>
          </a:prstGeom>
          <a:noFill/>
          <a:ln>
            <a:noFill/>
          </a:ln>
        </p:spPr>
        <p:txBody>
          <a:bodyPr anchorCtr="0" anchor="ctr" bIns="27075" lIns="27075" spcFirstLastPara="1" rIns="27075" wrap="square" tIns="27075">
            <a:noAutofit/>
          </a:bodyPr>
          <a:lstStyle/>
          <a:p>
            <a:pPr indent="0" lvl="0" marL="0" marR="0" rtl="0" algn="l">
              <a:lnSpc>
                <a:spcPct val="150000"/>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To innovate, to lead, to enhance, to provide best-value products and services to global customers. To make a difference and To enhance the quality of life for our business partners,customers and employees. Best Travel, Inc. sees itself to becoming the gateway for clients who are dreaming of their perfect getaway.</a:t>
            </a:r>
            <a:endParaRPr/>
          </a:p>
        </p:txBody>
      </p:sp>
      <p:sp>
        <p:nvSpPr>
          <p:cNvPr id="97" name="Google Shape;97;p17"/>
          <p:cNvSpPr/>
          <p:nvPr/>
        </p:nvSpPr>
        <p:spPr>
          <a:xfrm>
            <a:off x="1852121" y="5776832"/>
            <a:ext cx="2955038"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Mission</a:t>
            </a:r>
            <a:endParaRPr/>
          </a:p>
        </p:txBody>
      </p:sp>
      <p:sp>
        <p:nvSpPr>
          <p:cNvPr id="98" name="Google Shape;98;p17"/>
          <p:cNvSpPr/>
          <p:nvPr/>
        </p:nvSpPr>
        <p:spPr>
          <a:xfrm>
            <a:off x="1353396" y="5977364"/>
            <a:ext cx="215604" cy="21560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9" name="Google Shape;99;p17"/>
          <p:cNvSpPr/>
          <p:nvPr/>
        </p:nvSpPr>
        <p:spPr>
          <a:xfrm>
            <a:off x="718839" y="-68337"/>
            <a:ext cx="4154819" cy="1543993"/>
          </a:xfrm>
          <a:prstGeom prst="rect">
            <a:avLst/>
          </a:prstGeom>
          <a:solidFill>
            <a:srgbClr val="FDE9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0" name="Google Shape;100;p17"/>
          <p:cNvSpPr/>
          <p:nvPr/>
        </p:nvSpPr>
        <p:spPr>
          <a:xfrm>
            <a:off x="11887200" y="9067800"/>
            <a:ext cx="1270000" cy="1270000"/>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1" name="Google Shape;101;p17"/>
          <p:cNvSpPr/>
          <p:nvPr/>
        </p:nvSpPr>
        <p:spPr>
          <a:xfrm>
            <a:off x="1129228" y="686234"/>
            <a:ext cx="2913139" cy="35136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The Company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8"/>
          <p:cNvSpPr/>
          <p:nvPr/>
        </p:nvSpPr>
        <p:spPr>
          <a:xfrm>
            <a:off x="-158618" y="-85852"/>
            <a:ext cx="13223727" cy="9119674"/>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7" name="Google Shape;107;p18"/>
          <p:cNvSpPr/>
          <p:nvPr/>
        </p:nvSpPr>
        <p:spPr>
          <a:xfrm>
            <a:off x="1830833" y="1182667"/>
            <a:ext cx="2955038"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Team</a:t>
            </a:r>
            <a:endParaRPr/>
          </a:p>
        </p:txBody>
      </p:sp>
      <p:sp>
        <p:nvSpPr>
          <p:cNvPr id="108" name="Google Shape;108;p18"/>
          <p:cNvSpPr/>
          <p:nvPr/>
        </p:nvSpPr>
        <p:spPr>
          <a:xfrm>
            <a:off x="1332108" y="1395899"/>
            <a:ext cx="215604" cy="21560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9" name="Google Shape;109;p18"/>
          <p:cNvSpPr/>
          <p:nvPr/>
        </p:nvSpPr>
        <p:spPr>
          <a:xfrm>
            <a:off x="-70512" y="5609332"/>
            <a:ext cx="13145824" cy="4285060"/>
          </a:xfrm>
          <a:prstGeom prst="rect">
            <a:avLst/>
          </a:prstGeom>
          <a:solidFill>
            <a:srgbClr val="036C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10" name="Google Shape;110;p18"/>
          <p:cNvPicPr preferRelativeResize="0"/>
          <p:nvPr/>
        </p:nvPicPr>
        <p:blipFill rotWithShape="1">
          <a:blip r:embed="rId3">
            <a:alphaModFix/>
          </a:blip>
          <a:srcRect b="0" l="28665" r="37253" t="14201"/>
          <a:stretch/>
        </p:blipFill>
        <p:spPr>
          <a:xfrm>
            <a:off x="5225851" y="2584648"/>
            <a:ext cx="2553164" cy="4285126"/>
          </a:xfrm>
          <a:prstGeom prst="rect">
            <a:avLst/>
          </a:prstGeom>
          <a:noFill/>
          <a:ln>
            <a:noFill/>
          </a:ln>
        </p:spPr>
      </p:pic>
      <p:pic>
        <p:nvPicPr>
          <p:cNvPr id="111" name="Google Shape;111;p18"/>
          <p:cNvPicPr preferRelativeResize="0"/>
          <p:nvPr/>
        </p:nvPicPr>
        <p:blipFill rotWithShape="1">
          <a:blip r:embed="rId4">
            <a:alphaModFix/>
          </a:blip>
          <a:srcRect b="198" l="6191" r="6192" t="199"/>
          <a:stretch/>
        </p:blipFill>
        <p:spPr>
          <a:xfrm>
            <a:off x="2119840" y="2521934"/>
            <a:ext cx="2553164" cy="4347840"/>
          </a:xfrm>
          <a:prstGeom prst="rect">
            <a:avLst/>
          </a:prstGeom>
          <a:noFill/>
          <a:ln>
            <a:noFill/>
          </a:ln>
        </p:spPr>
      </p:pic>
      <p:pic>
        <p:nvPicPr>
          <p:cNvPr id="112" name="Google Shape;112;p18"/>
          <p:cNvPicPr preferRelativeResize="0"/>
          <p:nvPr/>
        </p:nvPicPr>
        <p:blipFill rotWithShape="1">
          <a:blip r:embed="rId5">
            <a:alphaModFix/>
          </a:blip>
          <a:srcRect b="49022" l="38379" r="38816" t="25149"/>
          <a:stretch/>
        </p:blipFill>
        <p:spPr>
          <a:xfrm>
            <a:off x="8331862" y="2550847"/>
            <a:ext cx="2542091" cy="4318795"/>
          </a:xfrm>
          <a:prstGeom prst="rect">
            <a:avLst/>
          </a:prstGeom>
          <a:noFill/>
          <a:ln>
            <a:noFill/>
          </a:ln>
        </p:spPr>
      </p:pic>
      <p:sp>
        <p:nvSpPr>
          <p:cNvPr id="113" name="Google Shape;113;p18"/>
          <p:cNvSpPr/>
          <p:nvPr/>
        </p:nvSpPr>
        <p:spPr>
          <a:xfrm>
            <a:off x="2086296" y="7681596"/>
            <a:ext cx="1763862" cy="3716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2000"/>
              <a:buFont typeface="Lora"/>
              <a:buNone/>
            </a:pPr>
            <a:r>
              <a:rPr b="1" i="0" lang="en-US" sz="2000" u="none" cap="none" strike="noStrike">
                <a:solidFill>
                  <a:srgbClr val="FFFFFF"/>
                </a:solidFill>
                <a:latin typeface="Lora"/>
                <a:ea typeface="Lora"/>
                <a:cs typeface="Lora"/>
                <a:sym typeface="Lora"/>
              </a:rPr>
              <a:t>John Newman</a:t>
            </a:r>
            <a:endParaRPr/>
          </a:p>
        </p:txBody>
      </p:sp>
      <p:sp>
        <p:nvSpPr>
          <p:cNvPr id="114" name="Google Shape;114;p18"/>
          <p:cNvSpPr/>
          <p:nvPr/>
        </p:nvSpPr>
        <p:spPr>
          <a:xfrm>
            <a:off x="2097557" y="8216944"/>
            <a:ext cx="1186265" cy="26754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Founder &amp; CEO</a:t>
            </a:r>
            <a:endParaRPr/>
          </a:p>
        </p:txBody>
      </p:sp>
      <p:sp>
        <p:nvSpPr>
          <p:cNvPr id="115" name="Google Shape;115;p18"/>
          <p:cNvSpPr/>
          <p:nvPr/>
        </p:nvSpPr>
        <p:spPr>
          <a:xfrm>
            <a:off x="5241129" y="7681596"/>
            <a:ext cx="2426294" cy="3716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2000"/>
              <a:buFont typeface="Lora"/>
              <a:buNone/>
            </a:pPr>
            <a:r>
              <a:rPr b="1" i="0" lang="en-US" sz="2000" u="none" cap="none" strike="noStrike">
                <a:solidFill>
                  <a:srgbClr val="FFFFFF"/>
                </a:solidFill>
                <a:latin typeface="Lora"/>
                <a:ea typeface="Lora"/>
                <a:cs typeface="Lora"/>
                <a:sym typeface="Lora"/>
              </a:rPr>
              <a:t>Sapphire Cressman</a:t>
            </a:r>
            <a:endParaRPr/>
          </a:p>
        </p:txBody>
      </p:sp>
      <p:sp>
        <p:nvSpPr>
          <p:cNvPr id="116" name="Google Shape;116;p18"/>
          <p:cNvSpPr/>
          <p:nvPr/>
        </p:nvSpPr>
        <p:spPr>
          <a:xfrm>
            <a:off x="5239068" y="8216944"/>
            <a:ext cx="1822231" cy="26754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Chief Operating Officer</a:t>
            </a:r>
            <a:endParaRPr/>
          </a:p>
        </p:txBody>
      </p:sp>
      <p:sp>
        <p:nvSpPr>
          <p:cNvPr id="117" name="Google Shape;117;p18"/>
          <p:cNvSpPr/>
          <p:nvPr/>
        </p:nvSpPr>
        <p:spPr>
          <a:xfrm>
            <a:off x="8337945" y="7681596"/>
            <a:ext cx="1407245" cy="3716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2000"/>
              <a:buFont typeface="Lora"/>
              <a:buNone/>
            </a:pPr>
            <a:r>
              <a:rPr b="1" i="0" lang="en-US" sz="2000" u="none" cap="none" strike="noStrike">
                <a:solidFill>
                  <a:srgbClr val="FFFFFF"/>
                </a:solidFill>
                <a:latin typeface="Lora"/>
                <a:ea typeface="Lora"/>
                <a:cs typeface="Lora"/>
                <a:sym typeface="Lora"/>
              </a:rPr>
              <a:t>Ruby Crest</a:t>
            </a:r>
            <a:endParaRPr/>
          </a:p>
        </p:txBody>
      </p:sp>
      <p:sp>
        <p:nvSpPr>
          <p:cNvPr id="118" name="Google Shape;118;p18"/>
          <p:cNvSpPr/>
          <p:nvPr/>
        </p:nvSpPr>
        <p:spPr>
          <a:xfrm>
            <a:off x="8321054" y="8216944"/>
            <a:ext cx="1804248" cy="26754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Chief Marketing Officer</a:t>
            </a:r>
            <a:endParaRPr/>
          </a:p>
        </p:txBody>
      </p:sp>
      <p:sp>
        <p:nvSpPr>
          <p:cNvPr id="119" name="Google Shape;119;p18"/>
          <p:cNvSpPr/>
          <p:nvPr/>
        </p:nvSpPr>
        <p:spPr>
          <a:xfrm>
            <a:off x="11887200" y="-749300"/>
            <a:ext cx="1270000" cy="1270000"/>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9"/>
          <p:cNvSpPr/>
          <p:nvPr/>
        </p:nvSpPr>
        <p:spPr>
          <a:xfrm>
            <a:off x="6502400" y="4048025"/>
            <a:ext cx="4519117" cy="476577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5" name="Google Shape;125;p19"/>
          <p:cNvSpPr/>
          <p:nvPr/>
        </p:nvSpPr>
        <p:spPr>
          <a:xfrm>
            <a:off x="-8359" y="-47625"/>
            <a:ext cx="13021520" cy="3423543"/>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6" name="Google Shape;126;p19"/>
          <p:cNvSpPr/>
          <p:nvPr/>
        </p:nvSpPr>
        <p:spPr>
          <a:xfrm>
            <a:off x="1238468" y="4102985"/>
            <a:ext cx="3922481" cy="3468663"/>
          </a:xfrm>
          <a:prstGeom prst="rect">
            <a:avLst/>
          </a:prstGeom>
          <a:noFill/>
          <a:ln>
            <a:noFill/>
          </a:ln>
        </p:spPr>
        <p:txBody>
          <a:bodyPr anchorCtr="0" anchor="ctr" bIns="27075" lIns="27075" spcFirstLastPara="1" rIns="27075" wrap="square" tIns="27075">
            <a:noAutofit/>
          </a:bodyPr>
          <a:lstStyle/>
          <a:p>
            <a:pPr indent="0" lvl="0" marL="0" marR="0" rtl="0" algn="l">
              <a:lnSpc>
                <a:spcPct val="144444"/>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We strive to be a caring and well-managed organization for our business partners , customers and employees, and a responsible corporate citizen to our society.</a:t>
            </a:r>
            <a:endParaRPr/>
          </a:p>
          <a:p>
            <a:pPr indent="0" lvl="0" marL="0" marR="0" rtl="0" algn="l">
              <a:lnSpc>
                <a:spcPct val="144444"/>
              </a:lnSpc>
              <a:spcBef>
                <a:spcPts val="0"/>
              </a:spcBef>
              <a:spcAft>
                <a:spcPts val="0"/>
              </a:spcAft>
              <a:buClr>
                <a:srgbClr val="000000"/>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a:p>
            <a:pPr indent="0" lvl="0" marL="0" marR="0" rtl="0" algn="l">
              <a:lnSpc>
                <a:spcPct val="144444"/>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Travel is one of the top industries in every country that profits off of those individuals excited to discover new places around the world. Traveling agencies therefore prioritize:</a:t>
            </a:r>
            <a:endParaRPr/>
          </a:p>
        </p:txBody>
      </p:sp>
      <p:sp>
        <p:nvSpPr>
          <p:cNvPr id="127" name="Google Shape;127;p19"/>
          <p:cNvSpPr/>
          <p:nvPr/>
        </p:nvSpPr>
        <p:spPr>
          <a:xfrm>
            <a:off x="1814021" y="2195432"/>
            <a:ext cx="2955038"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Goal</a:t>
            </a:r>
            <a:endParaRPr/>
          </a:p>
        </p:txBody>
      </p:sp>
      <p:sp>
        <p:nvSpPr>
          <p:cNvPr id="128" name="Google Shape;128;p19"/>
          <p:cNvSpPr/>
          <p:nvPr/>
        </p:nvSpPr>
        <p:spPr>
          <a:xfrm>
            <a:off x="1315296" y="2408664"/>
            <a:ext cx="215604" cy="21560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29" name="Google Shape;129;p19"/>
          <p:cNvPicPr preferRelativeResize="0"/>
          <p:nvPr/>
        </p:nvPicPr>
        <p:blipFill rotWithShape="1">
          <a:blip r:embed="rId3">
            <a:alphaModFix/>
          </a:blip>
          <a:srcRect b="0" l="0" r="0" t="0"/>
          <a:stretch/>
        </p:blipFill>
        <p:spPr>
          <a:xfrm rot="10800000">
            <a:off x="6745067" y="1197004"/>
            <a:ext cx="5519717" cy="7359621"/>
          </a:xfrm>
          <a:prstGeom prst="rect">
            <a:avLst/>
          </a:prstGeom>
          <a:noFill/>
          <a:ln>
            <a:noFill/>
          </a:ln>
        </p:spPr>
      </p:pic>
      <p:sp>
        <p:nvSpPr>
          <p:cNvPr id="130" name="Google Shape;130;p19"/>
          <p:cNvSpPr/>
          <p:nvPr/>
        </p:nvSpPr>
        <p:spPr>
          <a:xfrm>
            <a:off x="1295618" y="724260"/>
            <a:ext cx="2000032"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1600"/>
              <a:buFont typeface="Poppins SemiBold"/>
              <a:buNone/>
            </a:pPr>
            <a:r>
              <a:rPr b="0" i="0" lang="en-US" sz="1600" u="none" cap="none" strike="noStrike">
                <a:solidFill>
                  <a:srgbClr val="FFFFFF"/>
                </a:solidFill>
                <a:latin typeface="Poppins SemiBold"/>
                <a:ea typeface="Poppins SemiBold"/>
                <a:cs typeface="Poppins SemiBold"/>
                <a:sym typeface="Poppins SemiBold"/>
              </a:rPr>
              <a:t>Execution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0"/>
          <p:cNvSpPr/>
          <p:nvPr/>
        </p:nvSpPr>
        <p:spPr>
          <a:xfrm>
            <a:off x="-8359" y="4985692"/>
            <a:ext cx="13021520" cy="4765775"/>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36" name="Google Shape;136;p20"/>
          <p:cNvSpPr/>
          <p:nvPr/>
        </p:nvSpPr>
        <p:spPr>
          <a:xfrm>
            <a:off x="1289254" y="3146948"/>
            <a:ext cx="4120936" cy="1009657"/>
          </a:xfrm>
          <a:prstGeom prst="rect">
            <a:avLst/>
          </a:prstGeom>
          <a:noFill/>
          <a:ln>
            <a:noFill/>
          </a:ln>
        </p:spPr>
        <p:txBody>
          <a:bodyPr anchorCtr="0" anchor="t" bIns="27075" lIns="27075" spcFirstLastPara="1" rIns="27075" wrap="square" tIns="27075">
            <a:noAutofit/>
          </a:bodyPr>
          <a:lstStyle/>
          <a:p>
            <a:pPr indent="0" lvl="0" marL="0" marR="0" rtl="0" algn="l">
              <a:lnSpc>
                <a:spcPct val="144444"/>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Clients seeking a trusted, affordable traveling company. Clients looking for agencies that will provide cost-efficient traveling options.</a:t>
            </a:r>
            <a:endParaRPr/>
          </a:p>
        </p:txBody>
      </p:sp>
      <p:sp>
        <p:nvSpPr>
          <p:cNvPr id="137" name="Google Shape;137;p20"/>
          <p:cNvSpPr/>
          <p:nvPr/>
        </p:nvSpPr>
        <p:spPr>
          <a:xfrm>
            <a:off x="1289254" y="7441976"/>
            <a:ext cx="3977746" cy="1054989"/>
          </a:xfrm>
          <a:prstGeom prst="rect">
            <a:avLst/>
          </a:prstGeom>
          <a:noFill/>
          <a:ln>
            <a:noFill/>
          </a:ln>
        </p:spPr>
        <p:txBody>
          <a:bodyPr anchorCtr="0" anchor="t" bIns="27075" lIns="27075" spcFirstLastPara="1" rIns="27075" wrap="square" tIns="27075">
            <a:noAutofit/>
          </a:bodyPr>
          <a:lstStyle/>
          <a:p>
            <a:pPr indent="0" lvl="0" marL="0" marR="0" rtl="0" algn="l">
              <a:lnSpc>
                <a:spcPct val="144444"/>
              </a:lnSpc>
              <a:spcBef>
                <a:spcPts val="0"/>
              </a:spcBef>
              <a:spcAft>
                <a:spcPts val="0"/>
              </a:spcAft>
              <a:buClr>
                <a:srgbClr val="FFFFFF"/>
              </a:buClr>
              <a:buSzPts val="1800"/>
              <a:buFont typeface="Montserrat"/>
              <a:buNone/>
            </a:pPr>
            <a:r>
              <a:rPr b="0" baseline="30000" i="0" lang="en-US" sz="1800" u="none" cap="none" strike="noStrike">
                <a:solidFill>
                  <a:srgbClr val="FFFFFF"/>
                </a:solidFill>
                <a:latin typeface="Montserrat"/>
                <a:ea typeface="Montserrat"/>
                <a:cs typeface="Montserrat"/>
                <a:sym typeface="Montserrat"/>
              </a:rPr>
              <a:t>Best Travels Inc uses a cost-plus pricing strategy. It is accessible &amp; affordable to more users in the target demographic.</a:t>
            </a:r>
            <a:endParaRPr/>
          </a:p>
        </p:txBody>
      </p:sp>
      <p:sp>
        <p:nvSpPr>
          <p:cNvPr id="138" name="Google Shape;138;p20"/>
          <p:cNvSpPr/>
          <p:nvPr/>
        </p:nvSpPr>
        <p:spPr>
          <a:xfrm>
            <a:off x="1735035" y="1687698"/>
            <a:ext cx="3350673" cy="929955"/>
          </a:xfrm>
          <a:prstGeom prst="rect">
            <a:avLst/>
          </a:prstGeom>
          <a:noFill/>
          <a:ln>
            <a:noFill/>
          </a:ln>
        </p:spPr>
        <p:txBody>
          <a:bodyPr anchorCtr="0" anchor="t" bIns="27075" lIns="27075" spcFirstLastPara="1" rIns="27075" wrap="square" tIns="27075">
            <a:noAutofit/>
          </a:bodyPr>
          <a:lstStyle/>
          <a:p>
            <a:pPr indent="0" lvl="0" marL="0" marR="0" rtl="0" algn="l">
              <a:lnSpc>
                <a:spcPct val="140000"/>
              </a:lnSpc>
              <a:spcBef>
                <a:spcPts val="0"/>
              </a:spcBef>
              <a:spcAft>
                <a:spcPts val="0"/>
              </a:spcAft>
              <a:buClr>
                <a:srgbClr val="363938"/>
              </a:buClr>
              <a:buSzPts val="2500"/>
              <a:buFont typeface="Poppins SemiBold"/>
              <a:buNone/>
            </a:pPr>
            <a:r>
              <a:rPr b="0" i="0" lang="en-US" sz="2500" u="none" cap="none" strike="noStrike">
                <a:solidFill>
                  <a:srgbClr val="363938"/>
                </a:solidFill>
                <a:latin typeface="Poppins SemiBold"/>
                <a:ea typeface="Poppins SemiBold"/>
                <a:cs typeface="Poppins SemiBold"/>
                <a:sym typeface="Poppins SemiBold"/>
              </a:rPr>
              <a:t>Value Proposition</a:t>
            </a:r>
            <a:endParaRPr/>
          </a:p>
        </p:txBody>
      </p:sp>
      <p:sp>
        <p:nvSpPr>
          <p:cNvPr id="139" name="Google Shape;139;p20"/>
          <p:cNvSpPr/>
          <p:nvPr/>
        </p:nvSpPr>
        <p:spPr>
          <a:xfrm>
            <a:off x="1289896" y="1805999"/>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0" name="Google Shape;140;p20"/>
          <p:cNvSpPr/>
          <p:nvPr/>
        </p:nvSpPr>
        <p:spPr>
          <a:xfrm>
            <a:off x="1814021" y="6050201"/>
            <a:ext cx="2955038" cy="987635"/>
          </a:xfrm>
          <a:prstGeom prst="rect">
            <a:avLst/>
          </a:prstGeom>
          <a:noFill/>
          <a:ln>
            <a:noFill/>
          </a:ln>
        </p:spPr>
        <p:txBody>
          <a:bodyPr anchorCtr="0" anchor="t" bIns="27075" lIns="27075" spcFirstLastPara="1" rIns="27075" wrap="square" tIns="27075">
            <a:noAutofit/>
          </a:bodyPr>
          <a:lstStyle/>
          <a:p>
            <a:pPr indent="0" lvl="0" marL="0" marR="0" rtl="0" algn="l">
              <a:lnSpc>
                <a:spcPct val="140000"/>
              </a:lnSpc>
              <a:spcBef>
                <a:spcPts val="0"/>
              </a:spcBef>
              <a:spcAft>
                <a:spcPts val="0"/>
              </a:spcAft>
              <a:buClr>
                <a:srgbClr val="FFFFFF"/>
              </a:buClr>
              <a:buSzPts val="2500"/>
              <a:buFont typeface="Poppins SemiBold"/>
              <a:buNone/>
            </a:pPr>
            <a:r>
              <a:rPr b="0" i="0" lang="en-US" sz="2500" u="none" cap="none" strike="noStrike">
                <a:solidFill>
                  <a:srgbClr val="FFFFFF"/>
                </a:solidFill>
                <a:latin typeface="Poppins SemiBold"/>
                <a:ea typeface="Poppins SemiBold"/>
                <a:cs typeface="Poppins SemiBold"/>
                <a:sym typeface="Poppins SemiBold"/>
              </a:rPr>
              <a:t>Pricing Strategy</a:t>
            </a:r>
            <a:endParaRPr/>
          </a:p>
        </p:txBody>
      </p:sp>
      <p:sp>
        <p:nvSpPr>
          <p:cNvPr id="141" name="Google Shape;141;p20"/>
          <p:cNvSpPr/>
          <p:nvPr/>
        </p:nvSpPr>
        <p:spPr>
          <a:xfrm>
            <a:off x="1315296" y="6190408"/>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2" name="Google Shape;142;p20"/>
          <p:cNvSpPr/>
          <p:nvPr/>
        </p:nvSpPr>
        <p:spPr>
          <a:xfrm>
            <a:off x="6502400" y="4035325"/>
            <a:ext cx="4519117" cy="4765775"/>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43" name="Google Shape;143;p20"/>
          <p:cNvPicPr preferRelativeResize="0"/>
          <p:nvPr/>
        </p:nvPicPr>
        <p:blipFill rotWithShape="1">
          <a:blip r:embed="rId3">
            <a:alphaModFix/>
          </a:blip>
          <a:srcRect b="458" l="1117" r="6513" t="1003"/>
          <a:stretch/>
        </p:blipFill>
        <p:spPr>
          <a:xfrm>
            <a:off x="6743700" y="1202601"/>
            <a:ext cx="5519738" cy="7359651"/>
          </a:xfrm>
          <a:prstGeom prst="rect">
            <a:avLst/>
          </a:prstGeom>
          <a:noFill/>
          <a:ln>
            <a:noFill/>
          </a:ln>
        </p:spPr>
      </p:pic>
      <p:sp>
        <p:nvSpPr>
          <p:cNvPr id="144" name="Google Shape;144;p20"/>
          <p:cNvSpPr/>
          <p:nvPr/>
        </p:nvSpPr>
        <p:spPr>
          <a:xfrm>
            <a:off x="1009868" y="714985"/>
            <a:ext cx="2508006"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Execution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1"/>
          <p:cNvSpPr/>
          <p:nvPr/>
        </p:nvSpPr>
        <p:spPr>
          <a:xfrm>
            <a:off x="-179050" y="-250098"/>
            <a:ext cx="13362898" cy="6652750"/>
          </a:xfrm>
          <a:prstGeom prst="rect">
            <a:avLst/>
          </a:prstGeom>
          <a:solidFill>
            <a:srgbClr val="3639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50" name="Google Shape;150;p21"/>
          <p:cNvSpPr/>
          <p:nvPr/>
        </p:nvSpPr>
        <p:spPr>
          <a:xfrm>
            <a:off x="1315296" y="2876239"/>
            <a:ext cx="10508700" cy="2132207"/>
          </a:xfrm>
          <a:prstGeom prst="rect">
            <a:avLst/>
          </a:prstGeom>
          <a:noFill/>
          <a:ln>
            <a:noFill/>
          </a:ln>
        </p:spPr>
        <p:txBody>
          <a:bodyPr anchorCtr="0" anchor="ctr" bIns="27075" lIns="27075" spcFirstLastPara="1" rIns="27075" wrap="square" tIns="27075">
            <a:noAutofit/>
          </a:bodyPr>
          <a:lstStyle/>
          <a:p>
            <a:pPr indent="0" lvl="0" marL="0" marR="0" rtl="0" algn="l">
              <a:lnSpc>
                <a:spcPct val="135000"/>
              </a:lnSpc>
              <a:spcBef>
                <a:spcPts val="0"/>
              </a:spcBef>
              <a:spcAft>
                <a:spcPts val="0"/>
              </a:spcAft>
              <a:buClr>
                <a:srgbClr val="FFFFFF"/>
              </a:buClr>
              <a:buSzPts val="2000"/>
              <a:buFont typeface="Montserrat"/>
              <a:buNone/>
            </a:pPr>
            <a:r>
              <a:rPr b="0" baseline="30000" i="0" lang="en-US" sz="2000" u="none" cap="none" strike="noStrike">
                <a:solidFill>
                  <a:srgbClr val="FFFFFF"/>
                </a:solidFill>
                <a:latin typeface="Montserrat"/>
                <a:ea typeface="Montserrat"/>
                <a:cs typeface="Montserrat"/>
                <a:sym typeface="Montserrat"/>
              </a:rPr>
              <a:t>Marketing for travel and tourism operations involves designing advertisements or promotional offers that will best draw customers toward a travel business. In order to do this well, marketers conduct surveys or interviews with target consumers in order to establish their needs, what they respond to and what they look for when choosing such an organization. Marketers must then be able to use this information to draft successful campaigns that increase business and profits. In order for tourism businesses to succeed, they rely on marketing professionals to link potential consumers with their services and operations.</a:t>
            </a:r>
            <a:endParaRPr/>
          </a:p>
        </p:txBody>
      </p:sp>
      <p:sp>
        <p:nvSpPr>
          <p:cNvPr id="151" name="Google Shape;151;p21"/>
          <p:cNvSpPr/>
          <p:nvPr/>
        </p:nvSpPr>
        <p:spPr>
          <a:xfrm>
            <a:off x="1852121" y="1670479"/>
            <a:ext cx="5705945" cy="60028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Marketing Analysis</a:t>
            </a:r>
            <a:endParaRPr/>
          </a:p>
        </p:txBody>
      </p:sp>
      <p:sp>
        <p:nvSpPr>
          <p:cNvPr id="152" name="Google Shape;152;p21"/>
          <p:cNvSpPr/>
          <p:nvPr/>
        </p:nvSpPr>
        <p:spPr>
          <a:xfrm>
            <a:off x="1353396" y="1864662"/>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53" name="Google Shape;153;p21"/>
          <p:cNvPicPr preferRelativeResize="0"/>
          <p:nvPr/>
        </p:nvPicPr>
        <p:blipFill rotWithShape="1">
          <a:blip r:embed="rId3">
            <a:alphaModFix/>
          </a:blip>
          <a:srcRect b="26881" l="0" r="0" t="30056"/>
          <a:stretch/>
        </p:blipFill>
        <p:spPr>
          <a:xfrm>
            <a:off x="-1" y="6052145"/>
            <a:ext cx="13004801" cy="3733305"/>
          </a:xfrm>
          <a:prstGeom prst="rect">
            <a:avLst/>
          </a:prstGeom>
          <a:noFill/>
          <a:ln>
            <a:noFill/>
          </a:ln>
        </p:spPr>
      </p:pic>
      <p:sp>
        <p:nvSpPr>
          <p:cNvPr id="154" name="Google Shape;154;p21"/>
          <p:cNvSpPr/>
          <p:nvPr/>
        </p:nvSpPr>
        <p:spPr>
          <a:xfrm>
            <a:off x="1238468" y="705284"/>
            <a:ext cx="3104932" cy="309583"/>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1600"/>
              <a:buFont typeface="Poppins SemiBold"/>
              <a:buNone/>
            </a:pPr>
            <a:r>
              <a:rPr b="0" i="0" lang="en-US" sz="1600" u="none" cap="none" strike="noStrike">
                <a:solidFill>
                  <a:srgbClr val="FFFFFF"/>
                </a:solidFill>
                <a:latin typeface="Poppins SemiBold"/>
                <a:ea typeface="Poppins SemiBold"/>
                <a:cs typeface="Poppins SemiBold"/>
                <a:sym typeface="Poppins SemiBold"/>
              </a:rPr>
              <a:t>Operation Plan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2"/>
          <p:cNvSpPr/>
          <p:nvPr/>
        </p:nvSpPr>
        <p:spPr>
          <a:xfrm>
            <a:off x="1238468" y="4033807"/>
            <a:ext cx="3582878" cy="2478456"/>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Focuses on target audience through social media &amp; printed flyers.</a:t>
            </a:r>
            <a:endParaRPr/>
          </a:p>
          <a:p>
            <a:pPr indent="0" lvl="0" marL="0" marR="0" rtl="0" algn="l">
              <a:lnSpc>
                <a:spcPct val="150000"/>
              </a:lnSpc>
              <a:spcBef>
                <a:spcPts val="0"/>
              </a:spcBef>
              <a:spcAft>
                <a:spcPts val="0"/>
              </a:spcAft>
              <a:buClr>
                <a:srgbClr val="000000"/>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Advertising the perfect travel package for clients who are interested in tour &amp; travel.</a:t>
            </a:r>
            <a:endParaRPr/>
          </a:p>
          <a:p>
            <a:pPr indent="0" lvl="0" marL="0" marR="0" rtl="0" algn="l">
              <a:lnSpc>
                <a:spcPct val="150000"/>
              </a:lnSpc>
              <a:spcBef>
                <a:spcPts val="0"/>
              </a:spcBef>
              <a:spcAft>
                <a:spcPts val="0"/>
              </a:spcAft>
              <a:buClr>
                <a:srgbClr val="000000"/>
              </a:buClr>
              <a:buSzPts val="1800"/>
              <a:buFont typeface="Montserrat"/>
              <a:buNone/>
            </a:pPr>
            <a:r>
              <a:t/>
            </a:r>
            <a:endParaRPr b="1" baseline="30000" i="0" sz="18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1800"/>
              <a:buFont typeface="Montserrat"/>
              <a:buNone/>
            </a:pPr>
            <a:r>
              <a:rPr b="0" baseline="30000" i="0" lang="en-US" sz="1800" u="none" cap="none" strike="noStrike">
                <a:solidFill>
                  <a:srgbClr val="000000"/>
                </a:solidFill>
                <a:latin typeface="Montserrat"/>
                <a:ea typeface="Montserrat"/>
                <a:cs typeface="Montserrat"/>
                <a:sym typeface="Montserrat"/>
              </a:rPr>
              <a:t>Effectively engaging with potential clients.</a:t>
            </a:r>
            <a:endParaRPr/>
          </a:p>
        </p:txBody>
      </p:sp>
      <p:sp>
        <p:nvSpPr>
          <p:cNvPr id="160" name="Google Shape;160;p22"/>
          <p:cNvSpPr/>
          <p:nvPr/>
        </p:nvSpPr>
        <p:spPr>
          <a:xfrm>
            <a:off x="7003606" y="7519821"/>
            <a:ext cx="308188" cy="308188"/>
          </a:xfrm>
          <a:prstGeom prst="rect">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1" name="Google Shape;161;p22"/>
          <p:cNvSpPr/>
          <p:nvPr/>
        </p:nvSpPr>
        <p:spPr>
          <a:xfrm>
            <a:off x="7003606" y="8078621"/>
            <a:ext cx="308188" cy="308188"/>
          </a:xfrm>
          <a:prstGeom prst="rect">
            <a:avLst/>
          </a:prstGeom>
          <a:solidFill>
            <a:srgbClr val="92929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2" name="Google Shape;162;p22"/>
          <p:cNvSpPr/>
          <p:nvPr/>
        </p:nvSpPr>
        <p:spPr>
          <a:xfrm>
            <a:off x="7003606" y="6395871"/>
            <a:ext cx="308188" cy="308188"/>
          </a:xfrm>
          <a:prstGeom prst="rect">
            <a:avLst/>
          </a:prstGeom>
          <a:solidFill>
            <a:srgbClr val="036C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3" name="Google Shape;163;p22"/>
          <p:cNvSpPr/>
          <p:nvPr/>
        </p:nvSpPr>
        <p:spPr>
          <a:xfrm>
            <a:off x="7003606" y="6954671"/>
            <a:ext cx="308188" cy="308188"/>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4" name="Google Shape;164;p22"/>
          <p:cNvSpPr/>
          <p:nvPr/>
        </p:nvSpPr>
        <p:spPr>
          <a:xfrm>
            <a:off x="7588894" y="6402221"/>
            <a:ext cx="1571962" cy="295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000000"/>
              </a:buClr>
              <a:buSzPts val="1500"/>
              <a:buFont typeface="Lora"/>
              <a:buNone/>
            </a:pPr>
            <a:r>
              <a:rPr b="0" i="0" lang="en-US" sz="1500" u="none" cap="none" strike="noStrike">
                <a:solidFill>
                  <a:srgbClr val="000000"/>
                </a:solidFill>
                <a:latin typeface="Lora"/>
                <a:ea typeface="Lora"/>
                <a:cs typeface="Lora"/>
                <a:sym typeface="Lora"/>
              </a:rPr>
              <a:t>Coats</a:t>
            </a:r>
            <a:endParaRPr/>
          </a:p>
        </p:txBody>
      </p:sp>
      <p:sp>
        <p:nvSpPr>
          <p:cNvPr id="165" name="Google Shape;165;p22"/>
          <p:cNvSpPr/>
          <p:nvPr/>
        </p:nvSpPr>
        <p:spPr>
          <a:xfrm>
            <a:off x="7588894" y="6961021"/>
            <a:ext cx="1340396" cy="295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000000"/>
              </a:buClr>
              <a:buSzPts val="1500"/>
              <a:buFont typeface="Lora"/>
              <a:buNone/>
            </a:pPr>
            <a:r>
              <a:rPr b="0" i="0" lang="en-US" sz="1500" u="none" cap="none" strike="noStrike">
                <a:solidFill>
                  <a:srgbClr val="000000"/>
                </a:solidFill>
                <a:latin typeface="Lora"/>
                <a:ea typeface="Lora"/>
                <a:cs typeface="Lora"/>
                <a:sym typeface="Lora"/>
              </a:rPr>
              <a:t>Dress</a:t>
            </a:r>
            <a:endParaRPr/>
          </a:p>
        </p:txBody>
      </p:sp>
      <p:sp>
        <p:nvSpPr>
          <p:cNvPr id="166" name="Google Shape;166;p22"/>
          <p:cNvSpPr/>
          <p:nvPr/>
        </p:nvSpPr>
        <p:spPr>
          <a:xfrm>
            <a:off x="7588894" y="7526171"/>
            <a:ext cx="688171" cy="295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000000"/>
              </a:buClr>
              <a:buSzPts val="1500"/>
              <a:buFont typeface="Lora"/>
              <a:buNone/>
            </a:pPr>
            <a:r>
              <a:rPr b="0" i="0" lang="en-US" sz="1500" u="none" cap="none" strike="noStrike">
                <a:solidFill>
                  <a:srgbClr val="000000"/>
                </a:solidFill>
                <a:latin typeface="Lora"/>
                <a:ea typeface="Lora"/>
                <a:cs typeface="Lora"/>
                <a:sym typeface="Lora"/>
              </a:rPr>
              <a:t>Jeans</a:t>
            </a:r>
            <a:endParaRPr/>
          </a:p>
        </p:txBody>
      </p:sp>
      <p:sp>
        <p:nvSpPr>
          <p:cNvPr id="167" name="Google Shape;167;p22"/>
          <p:cNvSpPr/>
          <p:nvPr/>
        </p:nvSpPr>
        <p:spPr>
          <a:xfrm>
            <a:off x="7588894" y="8084971"/>
            <a:ext cx="897213" cy="295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000000"/>
              </a:buClr>
              <a:buSzPts val="1500"/>
              <a:buFont typeface="Lora"/>
              <a:buNone/>
            </a:pPr>
            <a:r>
              <a:rPr b="0" i="0" lang="en-US" sz="1500" u="none" cap="none" strike="noStrike">
                <a:solidFill>
                  <a:srgbClr val="000000"/>
                </a:solidFill>
                <a:latin typeface="Lora"/>
                <a:ea typeface="Lora"/>
                <a:cs typeface="Lora"/>
                <a:sym typeface="Lora"/>
              </a:rPr>
              <a:t>Lingerie</a:t>
            </a:r>
            <a:endParaRPr/>
          </a:p>
        </p:txBody>
      </p:sp>
      <p:sp>
        <p:nvSpPr>
          <p:cNvPr id="168" name="Google Shape;168;p22"/>
          <p:cNvSpPr/>
          <p:nvPr/>
        </p:nvSpPr>
        <p:spPr>
          <a:xfrm>
            <a:off x="1226633" y="8345321"/>
            <a:ext cx="1340396" cy="308188"/>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9" name="Google Shape;169;p22"/>
          <p:cNvSpPr/>
          <p:nvPr/>
        </p:nvSpPr>
        <p:spPr>
          <a:xfrm>
            <a:off x="8978128" y="6344093"/>
            <a:ext cx="3572750" cy="2478456"/>
          </a:xfrm>
          <a:prstGeom prst="rect">
            <a:avLst/>
          </a:prstGeom>
          <a:noFill/>
          <a:ln>
            <a:noFill/>
          </a:ln>
        </p:spPr>
        <p:txBody>
          <a:bodyPr anchorCtr="0" anchor="ctr" bIns="27075" lIns="27075" spcFirstLastPara="1" rIns="27075" wrap="square" tIns="27075">
            <a:noAutofit/>
          </a:bodyPr>
          <a:lstStyle/>
          <a:p>
            <a:pPr indent="0" lvl="0" marL="0" marR="0" rtl="0" algn="l">
              <a:lnSpc>
                <a:spcPct val="130000"/>
              </a:lnSpc>
              <a:spcBef>
                <a:spcPts val="0"/>
              </a:spcBef>
              <a:spcAft>
                <a:spcPts val="0"/>
              </a:spcAft>
              <a:buClr>
                <a:srgbClr val="000000"/>
              </a:buClr>
              <a:buSzPts val="2000"/>
              <a:buFont typeface="Montserrat"/>
              <a:buNone/>
            </a:pPr>
            <a:r>
              <a:rPr b="0" baseline="30000" i="0" lang="en-US" sz="2000" u="none" cap="none" strike="noStrike">
                <a:solidFill>
                  <a:srgbClr val="000000"/>
                </a:solidFill>
                <a:latin typeface="Montserrat"/>
                <a:ea typeface="Montserrat"/>
                <a:cs typeface="Montserrat"/>
                <a:sym typeface="Montserrat"/>
              </a:rPr>
              <a:t>A pioneer in promoting tourist destinations Best Travel has since become a full-pledged travel agency specializing in the development of both inbound and outbound tour products for corporate incentives </a:t>
            </a:r>
            <a:endParaRPr b="0" baseline="30000" i="0" sz="2000" u="none" cap="none" strike="noStrike">
              <a:solidFill>
                <a:srgbClr val="000000"/>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2000"/>
              <a:buFont typeface="Montserrat"/>
              <a:buNone/>
            </a:pPr>
            <a:r>
              <a:rPr b="0" baseline="30000" i="0" lang="en-US" sz="2000" u="none" cap="none" strike="noStrike">
                <a:solidFill>
                  <a:srgbClr val="000000"/>
                </a:solidFill>
                <a:latin typeface="Montserrat"/>
                <a:ea typeface="Montserrat"/>
                <a:cs typeface="Montserrat"/>
                <a:sym typeface="Montserrat"/>
              </a:rPr>
              <a:t>and leisure tours.</a:t>
            </a:r>
            <a:endParaRPr/>
          </a:p>
        </p:txBody>
      </p:sp>
      <p:sp>
        <p:nvSpPr>
          <p:cNvPr id="170" name="Google Shape;170;p22"/>
          <p:cNvSpPr/>
          <p:nvPr/>
        </p:nvSpPr>
        <p:spPr>
          <a:xfrm>
            <a:off x="1852121" y="3044196"/>
            <a:ext cx="3756230" cy="60028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363938"/>
              </a:buClr>
              <a:buSzPts val="3000"/>
              <a:buFont typeface="Poppins SemiBold"/>
              <a:buNone/>
            </a:pPr>
            <a:r>
              <a:rPr b="0" i="0" lang="en-US" sz="3000" u="none" cap="none" strike="noStrike">
                <a:solidFill>
                  <a:srgbClr val="363938"/>
                </a:solidFill>
                <a:latin typeface="Poppins SemiBold"/>
                <a:ea typeface="Poppins SemiBold"/>
                <a:cs typeface="Poppins SemiBold"/>
                <a:sym typeface="Poppins SemiBold"/>
              </a:rPr>
              <a:t>Analytics</a:t>
            </a:r>
            <a:endParaRPr/>
          </a:p>
        </p:txBody>
      </p:sp>
      <p:sp>
        <p:nvSpPr>
          <p:cNvPr id="171" name="Google Shape;171;p22"/>
          <p:cNvSpPr/>
          <p:nvPr/>
        </p:nvSpPr>
        <p:spPr>
          <a:xfrm>
            <a:off x="1353396" y="3270128"/>
            <a:ext cx="215604" cy="215604"/>
          </a:xfrm>
          <a:prstGeom prst="rect">
            <a:avLst/>
          </a:prstGeom>
          <a:solidFill>
            <a:srgbClr val="FDE92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72" name="Google Shape;172;p22"/>
          <p:cNvPicPr preferRelativeResize="0"/>
          <p:nvPr/>
        </p:nvPicPr>
        <p:blipFill rotWithShape="1">
          <a:blip r:embed="rId3">
            <a:alphaModFix/>
          </a:blip>
          <a:srcRect b="0" l="0" r="0" t="0"/>
          <a:stretch/>
        </p:blipFill>
        <p:spPr>
          <a:xfrm>
            <a:off x="7020626" y="1302800"/>
            <a:ext cx="4926511" cy="3854412"/>
          </a:xfrm>
          <a:prstGeom prst="rect">
            <a:avLst/>
          </a:prstGeom>
          <a:noFill/>
          <a:ln>
            <a:noFill/>
          </a:ln>
        </p:spPr>
      </p:pic>
      <p:sp>
        <p:nvSpPr>
          <p:cNvPr id="173" name="Google Shape;173;p22"/>
          <p:cNvSpPr/>
          <p:nvPr/>
        </p:nvSpPr>
        <p:spPr>
          <a:xfrm>
            <a:off x="1276568" y="721499"/>
            <a:ext cx="3066832" cy="30093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63938"/>
              </a:buClr>
              <a:buSzPts val="1600"/>
              <a:buFont typeface="Poppins SemiBold"/>
              <a:buNone/>
            </a:pPr>
            <a:r>
              <a:rPr b="0" i="0" lang="en-US" sz="1600" u="none" cap="none" strike="noStrike">
                <a:solidFill>
                  <a:srgbClr val="363938"/>
                </a:solidFill>
                <a:latin typeface="Poppins SemiBold"/>
                <a:ea typeface="Poppins SemiBold"/>
                <a:cs typeface="Poppins SemiBold"/>
                <a:sym typeface="Poppins SemiBold"/>
              </a:rPr>
              <a:t>Operation Plan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