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Montserrat SemiBold"/>
      <p:regular r:id="rId24"/>
      <p:bold r:id="rId25"/>
      <p:italic r:id="rId26"/>
      <p:boldItalic r:id="rId27"/>
    </p:embeddedFont>
    <p:embeddedFont>
      <p:font typeface="Montserrat Black"/>
      <p:bold r:id="rId28"/>
      <p:boldItalic r:id="rId29"/>
    </p:embeddedFont>
    <p:embeddedFont>
      <p:font typeface="Montserrat"/>
      <p:regular r:id="rId30"/>
      <p:bold r:id="rId31"/>
      <p:italic r:id="rId32"/>
      <p:boldItalic r:id="rId33"/>
    </p:embeddedFont>
    <p:embeddedFont>
      <p:font typeface="Kaushan Script"/>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SemiBold-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Black-bold.fntdata"/><Relationship Id="rId27" Type="http://schemas.openxmlformats.org/officeDocument/2006/relationships/font" Target="fonts/Montserrat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KaushanScript-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Google Shape;7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9" name="Shape 889"/>
        <p:cNvGrpSpPr/>
        <p:nvPr/>
      </p:nvGrpSpPr>
      <p:grpSpPr>
        <a:xfrm>
          <a:off x="0" y="0"/>
          <a:ext cx="0" cy="0"/>
          <a:chOff x="0" y="0"/>
          <a:chExt cx="0" cy="0"/>
        </a:xfrm>
      </p:grpSpPr>
      <p:sp>
        <p:nvSpPr>
          <p:cNvPr id="890" name="Google Shape;8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Google Shape;10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Google Shape;10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7" name="Shape 1157"/>
        <p:cNvGrpSpPr/>
        <p:nvPr/>
      </p:nvGrpSpPr>
      <p:grpSpPr>
        <a:xfrm>
          <a:off x="0" y="0"/>
          <a:ext cx="0" cy="0"/>
          <a:chOff x="0" y="0"/>
          <a:chExt cx="0" cy="0"/>
        </a:xfrm>
      </p:grpSpPr>
      <p:sp>
        <p:nvSpPr>
          <p:cNvPr id="1158" name="Google Shape;115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4" name="Shape 1244"/>
        <p:cNvGrpSpPr/>
        <p:nvPr/>
      </p:nvGrpSpPr>
      <p:grpSpPr>
        <a:xfrm>
          <a:off x="0" y="0"/>
          <a:ext cx="0" cy="0"/>
          <a:chOff x="0" y="0"/>
          <a:chExt cx="0" cy="0"/>
        </a:xfrm>
      </p:grpSpPr>
      <p:sp>
        <p:nvSpPr>
          <p:cNvPr id="1245" name="Google Shape;124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7" name="Shape 1307"/>
        <p:cNvGrpSpPr/>
        <p:nvPr/>
      </p:nvGrpSpPr>
      <p:grpSpPr>
        <a:xfrm>
          <a:off x="0" y="0"/>
          <a:ext cx="0" cy="0"/>
          <a:chOff x="0" y="0"/>
          <a:chExt cx="0" cy="0"/>
        </a:xfrm>
      </p:grpSpPr>
      <p:sp>
        <p:nvSpPr>
          <p:cNvPr id="1308" name="Google Shape;13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5" name="Google Shape;85;p13"/>
          <p:cNvGrpSpPr/>
          <p:nvPr/>
        </p:nvGrpSpPr>
        <p:grpSpPr>
          <a:xfrm>
            <a:off x="1221915" y="2321005"/>
            <a:ext cx="6700171" cy="2215991"/>
            <a:chOff x="847257" y="1784331"/>
            <a:chExt cx="6700171" cy="2215991"/>
          </a:xfrm>
        </p:grpSpPr>
        <p:sp>
          <p:nvSpPr>
            <p:cNvPr id="86" name="Google Shape;86;p13"/>
            <p:cNvSpPr txBox="1"/>
            <p:nvPr/>
          </p:nvSpPr>
          <p:spPr>
            <a:xfrm>
              <a:off x="847257" y="1784331"/>
              <a:ext cx="6700171" cy="22159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3800" u="none" cap="none" strike="noStrike">
                  <a:solidFill>
                    <a:srgbClr val="0C2951"/>
                  </a:solidFill>
                  <a:latin typeface="Montserrat Black"/>
                  <a:ea typeface="Montserrat Black"/>
                  <a:cs typeface="Montserrat Black"/>
                  <a:sym typeface="Montserrat Black"/>
                </a:rPr>
                <a:t>SALES</a:t>
              </a:r>
              <a:endParaRPr b="0" i="0" sz="13800" u="none" cap="none" strike="noStrike">
                <a:solidFill>
                  <a:srgbClr val="0C2951"/>
                </a:solidFill>
                <a:latin typeface="Montserrat Black"/>
                <a:ea typeface="Montserrat Black"/>
                <a:cs typeface="Montserrat Black"/>
                <a:sym typeface="Montserrat Black"/>
              </a:endParaRPr>
            </a:p>
          </p:txBody>
        </p:sp>
        <p:sp>
          <p:nvSpPr>
            <p:cNvPr id="87" name="Google Shape;87;p13"/>
            <p:cNvSpPr txBox="1"/>
            <p:nvPr/>
          </p:nvSpPr>
          <p:spPr>
            <a:xfrm>
              <a:off x="4027739" y="2877812"/>
              <a:ext cx="303886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800" u="none" cap="none" strike="noStrike">
                  <a:solidFill>
                    <a:schemeClr val="lt1"/>
                  </a:solidFill>
                  <a:latin typeface="Kaushan Script"/>
                  <a:ea typeface="Kaushan Script"/>
                  <a:cs typeface="Kaushan Script"/>
                  <a:sym typeface="Kaushan Script"/>
                </a:rPr>
                <a:t>Pitch Deck</a:t>
              </a:r>
              <a:endParaRPr b="0" i="0" sz="4800" u="none" cap="none" strike="noStrike">
                <a:solidFill>
                  <a:schemeClr val="lt1"/>
                </a:solidFill>
                <a:latin typeface="Kaushan Script"/>
                <a:ea typeface="Kaushan Script"/>
                <a:cs typeface="Kaushan Script"/>
                <a:sym typeface="Kaushan Script"/>
              </a:endParaRPr>
            </a:p>
          </p:txBody>
        </p:sp>
      </p:grpSp>
      <p:grpSp>
        <p:nvGrpSpPr>
          <p:cNvPr id="88" name="Google Shape;88;p13"/>
          <p:cNvGrpSpPr/>
          <p:nvPr/>
        </p:nvGrpSpPr>
        <p:grpSpPr>
          <a:xfrm>
            <a:off x="213661" y="67740"/>
            <a:ext cx="8881440" cy="6765313"/>
            <a:chOff x="213661" y="67740"/>
            <a:chExt cx="8881440" cy="6765313"/>
          </a:xfrm>
        </p:grpSpPr>
        <p:sp>
          <p:nvSpPr>
            <p:cNvPr id="89" name="Google Shape;89;p13"/>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3"/>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3"/>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3"/>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3"/>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3"/>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3"/>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3"/>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3"/>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3"/>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3"/>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3"/>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3"/>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3"/>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3"/>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3"/>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3"/>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3"/>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3"/>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3"/>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3"/>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3"/>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3"/>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3"/>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3"/>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3"/>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3"/>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3"/>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3"/>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3"/>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3"/>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3"/>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3"/>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3"/>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3"/>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3"/>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3"/>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3"/>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3"/>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3"/>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3"/>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3"/>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3"/>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3"/>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3"/>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3"/>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3"/>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3"/>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3"/>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3"/>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3"/>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3"/>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3"/>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3"/>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685" name="Shape 685"/>
        <p:cNvGrpSpPr/>
        <p:nvPr/>
      </p:nvGrpSpPr>
      <p:grpSpPr>
        <a:xfrm>
          <a:off x="0" y="0"/>
          <a:ext cx="0" cy="0"/>
          <a:chOff x="0" y="0"/>
          <a:chExt cx="0" cy="0"/>
        </a:xfrm>
      </p:grpSpPr>
      <p:sp>
        <p:nvSpPr>
          <p:cNvPr id="686" name="Google Shape;686;p22"/>
          <p:cNvSpPr/>
          <p:nvPr/>
        </p:nvSpPr>
        <p:spPr>
          <a:xfrm>
            <a:off x="0" y="0"/>
            <a:ext cx="9144000" cy="6858000"/>
          </a:xfrm>
          <a:prstGeom prst="rect">
            <a:avLst/>
          </a:prstGeom>
          <a:blipFill rotWithShape="1">
            <a:blip r:embed="rId3">
              <a:alphaModFix/>
            </a:blip>
            <a:stretch>
              <a:fillRect b="-19998" l="-6041" r="-25206" t="-694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22"/>
          <p:cNvSpPr/>
          <p:nvPr/>
        </p:nvSpPr>
        <p:spPr>
          <a:xfrm>
            <a:off x="0" y="0"/>
            <a:ext cx="9144000" cy="6858000"/>
          </a:xfrm>
          <a:prstGeom prst="rect">
            <a:avLst/>
          </a:prstGeom>
          <a:solidFill>
            <a:srgbClr val="00000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p22"/>
          <p:cNvSpPr/>
          <p:nvPr/>
        </p:nvSpPr>
        <p:spPr>
          <a:xfrm>
            <a:off x="1259200" y="1556971"/>
            <a:ext cx="6579013" cy="3054181"/>
          </a:xfrm>
          <a:prstGeom prst="rect">
            <a:avLst/>
          </a:prstGeom>
          <a:solidFill>
            <a:srgbClr val="FF4D0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p22"/>
          <p:cNvSpPr/>
          <p:nvPr/>
        </p:nvSpPr>
        <p:spPr>
          <a:xfrm>
            <a:off x="1622256" y="2505960"/>
            <a:ext cx="5430520" cy="1374735"/>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lt1"/>
                </a:solidFill>
                <a:latin typeface="Montserrat"/>
                <a:ea typeface="Montserrat"/>
                <a:cs typeface="Montserrat"/>
                <a:sym typeface="Montserrat"/>
              </a:rPr>
              <a:t>“COMICxMANGA” is our newly launched program aimed to provide access to over 500 of the most popular and rare action figures and manga from around the world through a membership card. This membership will require a monthly fee of at $49.99.</a:t>
            </a:r>
            <a:endParaRPr sz="1400">
              <a:solidFill>
                <a:schemeClr val="lt1"/>
              </a:solidFill>
              <a:latin typeface="Montserrat"/>
              <a:ea typeface="Montserrat"/>
              <a:cs typeface="Montserrat"/>
              <a:sym typeface="Montserrat"/>
            </a:endParaRPr>
          </a:p>
        </p:txBody>
      </p:sp>
      <p:sp>
        <p:nvSpPr>
          <p:cNvPr id="690" name="Google Shape;690;p22"/>
          <p:cNvSpPr/>
          <p:nvPr/>
        </p:nvSpPr>
        <p:spPr>
          <a:xfrm>
            <a:off x="1631306" y="1952402"/>
            <a:ext cx="366400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Montserrat SemiBold"/>
                <a:ea typeface="Montserrat SemiBold"/>
                <a:cs typeface="Montserrat SemiBold"/>
                <a:sym typeface="Montserrat SemiBold"/>
              </a:rPr>
              <a:t>COMICxMANGA</a:t>
            </a:r>
            <a:endParaRPr sz="3200">
              <a:solidFill>
                <a:schemeClr val="lt1"/>
              </a:solidFill>
              <a:latin typeface="Montserrat SemiBold"/>
              <a:ea typeface="Montserrat SemiBold"/>
              <a:cs typeface="Montserrat SemiBold"/>
              <a:sym typeface="Montserrat SemiBold"/>
            </a:endParaRPr>
          </a:p>
        </p:txBody>
      </p:sp>
      <p:sp>
        <p:nvSpPr>
          <p:cNvPr id="691" name="Google Shape;691;p22"/>
          <p:cNvSpPr/>
          <p:nvPr/>
        </p:nvSpPr>
        <p:spPr>
          <a:xfrm>
            <a:off x="5637270" y="4784160"/>
            <a:ext cx="2241837" cy="354392"/>
          </a:xfrm>
          <a:prstGeom prst="rect">
            <a:avLst/>
          </a:prstGeom>
          <a:noFill/>
          <a:ln>
            <a:noFill/>
          </a:ln>
        </p:spPr>
        <p:txBody>
          <a:bodyPr anchorCtr="0" anchor="t" bIns="45700" lIns="91425" spcFirstLastPara="1" rIns="91425" wrap="square" tIns="45700">
            <a:noAutofit/>
          </a:bodyPr>
          <a:lstStyle/>
          <a:p>
            <a:pPr indent="0" lvl="0" marL="0" marR="0" rtl="0" algn="ctr">
              <a:lnSpc>
                <a:spcPct val="90909"/>
              </a:lnSpc>
              <a:spcBef>
                <a:spcPts val="0"/>
              </a:spcBef>
              <a:spcAft>
                <a:spcPts val="0"/>
              </a:spcAft>
              <a:buNone/>
            </a:pPr>
            <a:r>
              <a:rPr lang="en-US" sz="2200">
                <a:solidFill>
                  <a:srgbClr val="0C2951"/>
                </a:solidFill>
                <a:latin typeface="Montserrat SemiBold"/>
                <a:ea typeface="Montserrat SemiBold"/>
                <a:cs typeface="Montserrat SemiBold"/>
                <a:sym typeface="Montserrat SemiBold"/>
              </a:rPr>
              <a:t>Monthly Fee</a:t>
            </a:r>
            <a:endParaRPr sz="2200">
              <a:solidFill>
                <a:srgbClr val="0C2951"/>
              </a:solidFill>
              <a:latin typeface="Montserrat SemiBold"/>
              <a:ea typeface="Montserrat SemiBold"/>
              <a:cs typeface="Montserrat SemiBold"/>
              <a:sym typeface="Montserrat SemiBold"/>
            </a:endParaRPr>
          </a:p>
        </p:txBody>
      </p:sp>
      <p:sp>
        <p:nvSpPr>
          <p:cNvPr id="692" name="Google Shape;692;p22"/>
          <p:cNvSpPr/>
          <p:nvPr/>
        </p:nvSpPr>
        <p:spPr>
          <a:xfrm>
            <a:off x="5747627" y="4225550"/>
            <a:ext cx="2027441" cy="411459"/>
          </a:xfrm>
          <a:prstGeom prst="rect">
            <a:avLst/>
          </a:prstGeom>
          <a:noFill/>
          <a:ln>
            <a:noFill/>
          </a:ln>
        </p:spPr>
        <p:txBody>
          <a:bodyPr anchorCtr="0" anchor="t" bIns="45700" lIns="91425" spcFirstLastPara="1" rIns="91425" wrap="square" tIns="45700">
            <a:noAutofit/>
          </a:bodyPr>
          <a:lstStyle/>
          <a:p>
            <a:pPr indent="0" lvl="0" marL="0" marR="0" rtl="0" algn="ctr">
              <a:lnSpc>
                <a:spcPct val="50000"/>
              </a:lnSpc>
              <a:spcBef>
                <a:spcPts val="0"/>
              </a:spcBef>
              <a:spcAft>
                <a:spcPts val="0"/>
              </a:spcAft>
              <a:buNone/>
            </a:pPr>
            <a:r>
              <a:rPr lang="en-US" sz="4000">
                <a:solidFill>
                  <a:schemeClr val="lt1"/>
                </a:solidFill>
                <a:latin typeface="Montserrat SemiBold"/>
                <a:ea typeface="Montserrat SemiBold"/>
                <a:cs typeface="Montserrat SemiBold"/>
                <a:sym typeface="Montserrat SemiBold"/>
              </a:rPr>
              <a:t>$49.99</a:t>
            </a:r>
            <a:endParaRPr sz="2000">
              <a:solidFill>
                <a:schemeClr val="lt1"/>
              </a:solidFill>
              <a:latin typeface="Montserrat SemiBold"/>
              <a:ea typeface="Montserrat SemiBold"/>
              <a:cs typeface="Montserrat SemiBold"/>
              <a:sym typeface="Montserrat SemiBold"/>
            </a:endParaRPr>
          </a:p>
        </p:txBody>
      </p:sp>
      <p:sp>
        <p:nvSpPr>
          <p:cNvPr id="693" name="Google Shape;693;p22"/>
          <p:cNvSpPr/>
          <p:nvPr/>
        </p:nvSpPr>
        <p:spPr>
          <a:xfrm>
            <a:off x="5697215" y="3880695"/>
            <a:ext cx="2140998" cy="1420335"/>
          </a:xfrm>
          <a:prstGeom prst="rect">
            <a:avLst/>
          </a:prstGeom>
          <a:noFill/>
          <a:ln cap="flat" cmpd="sng" w="28575">
            <a:solidFill>
              <a:srgbClr val="0C29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94" name="Google Shape;694;p22"/>
          <p:cNvGrpSpPr/>
          <p:nvPr/>
        </p:nvGrpSpPr>
        <p:grpSpPr>
          <a:xfrm>
            <a:off x="213661" y="67740"/>
            <a:ext cx="8881440" cy="6765313"/>
            <a:chOff x="213661" y="67740"/>
            <a:chExt cx="8881440" cy="6765313"/>
          </a:xfrm>
        </p:grpSpPr>
        <p:sp>
          <p:nvSpPr>
            <p:cNvPr id="695" name="Google Shape;695;p22"/>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22"/>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22"/>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22"/>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22"/>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22"/>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22"/>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22"/>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22"/>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22"/>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22"/>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22"/>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22"/>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22"/>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22"/>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22"/>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22"/>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22"/>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22"/>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22"/>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22"/>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22"/>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22"/>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22"/>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22"/>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22"/>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22"/>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22"/>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22"/>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22"/>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22"/>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22"/>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22"/>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22"/>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22"/>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22"/>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22"/>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22"/>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22"/>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22"/>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22"/>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22"/>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22"/>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22"/>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22"/>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22"/>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22"/>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22"/>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22"/>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22"/>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22"/>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22"/>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22"/>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22"/>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22"/>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22"/>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22"/>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22"/>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22"/>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757" name="Shape 757"/>
        <p:cNvGrpSpPr/>
        <p:nvPr/>
      </p:nvGrpSpPr>
      <p:grpSpPr>
        <a:xfrm>
          <a:off x="0" y="0"/>
          <a:ext cx="0" cy="0"/>
          <a:chOff x="0" y="0"/>
          <a:chExt cx="0" cy="0"/>
        </a:xfrm>
      </p:grpSpPr>
      <p:sp>
        <p:nvSpPr>
          <p:cNvPr id="758" name="Google Shape;758;p23"/>
          <p:cNvSpPr/>
          <p:nvPr/>
        </p:nvSpPr>
        <p:spPr>
          <a:xfrm>
            <a:off x="1030353" y="1651161"/>
            <a:ext cx="5410358" cy="1887696"/>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dk1"/>
                </a:solidFill>
                <a:latin typeface="Montserrat"/>
                <a:ea typeface="Montserrat"/>
                <a:cs typeface="Montserrat"/>
                <a:sym typeface="Montserrat"/>
              </a:rPr>
              <a:t>According to the Census Reporter, Los Angeles has a total population of 3.9 million permanent residents and up to 3 million yearly tourists last 2017. Roughly 60% of the residents and roughly 72% of the tourists were found to be interested in manga and comic books. Based on this census, Comic One will be able to gain a projected yearly traction of 1 million individuals on average.</a:t>
            </a:r>
            <a:endParaRPr sz="1400">
              <a:solidFill>
                <a:srgbClr val="000000"/>
              </a:solidFill>
              <a:latin typeface="Montserrat"/>
              <a:ea typeface="Montserrat"/>
              <a:cs typeface="Montserrat"/>
              <a:sym typeface="Montserrat"/>
            </a:endParaRPr>
          </a:p>
        </p:txBody>
      </p:sp>
      <p:sp>
        <p:nvSpPr>
          <p:cNvPr id="759" name="Google Shape;759;p23"/>
          <p:cNvSpPr/>
          <p:nvPr/>
        </p:nvSpPr>
        <p:spPr>
          <a:xfrm>
            <a:off x="1026071" y="1096779"/>
            <a:ext cx="21045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Traction</a:t>
            </a:r>
            <a:endParaRPr sz="3200">
              <a:solidFill>
                <a:srgbClr val="0C2951"/>
              </a:solidFill>
              <a:latin typeface="Montserrat SemiBold"/>
              <a:ea typeface="Montserrat SemiBold"/>
              <a:cs typeface="Montserrat SemiBold"/>
              <a:sym typeface="Montserrat SemiBold"/>
            </a:endParaRPr>
          </a:p>
        </p:txBody>
      </p:sp>
      <p:sp>
        <p:nvSpPr>
          <p:cNvPr id="760" name="Google Shape;760;p23"/>
          <p:cNvSpPr/>
          <p:nvPr/>
        </p:nvSpPr>
        <p:spPr>
          <a:xfrm>
            <a:off x="1025506" y="3619485"/>
            <a:ext cx="3952004" cy="348813"/>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dk1"/>
                </a:solidFill>
                <a:latin typeface="Montserrat SemiBold"/>
                <a:ea typeface="Montserrat SemiBold"/>
                <a:cs typeface="Montserrat SemiBold"/>
                <a:sym typeface="Montserrat SemiBold"/>
              </a:rPr>
              <a:t>Interested in Manga and Comic books</a:t>
            </a:r>
            <a:endParaRPr sz="1400">
              <a:solidFill>
                <a:srgbClr val="000000"/>
              </a:solidFill>
              <a:latin typeface="Montserrat SemiBold"/>
              <a:ea typeface="Montserrat SemiBold"/>
              <a:cs typeface="Montserrat SemiBold"/>
              <a:sym typeface="Montserrat SemiBold"/>
            </a:endParaRPr>
          </a:p>
        </p:txBody>
      </p:sp>
      <p:grpSp>
        <p:nvGrpSpPr>
          <p:cNvPr id="761" name="Google Shape;761;p23"/>
          <p:cNvGrpSpPr/>
          <p:nvPr/>
        </p:nvGrpSpPr>
        <p:grpSpPr>
          <a:xfrm>
            <a:off x="2195029" y="4134328"/>
            <a:ext cx="1475581" cy="102394"/>
            <a:chOff x="2332130" y="4979645"/>
            <a:chExt cx="1475581" cy="102394"/>
          </a:xfrm>
        </p:grpSpPr>
        <p:sp>
          <p:nvSpPr>
            <p:cNvPr id="762" name="Google Shape;762;p23"/>
            <p:cNvSpPr/>
            <p:nvPr/>
          </p:nvSpPr>
          <p:spPr>
            <a:xfrm>
              <a:off x="2332130" y="4979645"/>
              <a:ext cx="1475581" cy="102394"/>
            </a:xfrm>
            <a:prstGeom prst="rect">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23"/>
            <p:cNvSpPr/>
            <p:nvPr/>
          </p:nvSpPr>
          <p:spPr>
            <a:xfrm>
              <a:off x="2332131" y="4979645"/>
              <a:ext cx="906370" cy="102394"/>
            </a:xfrm>
            <a:prstGeom prst="rect">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4" name="Google Shape;764;p23"/>
          <p:cNvSpPr/>
          <p:nvPr/>
        </p:nvSpPr>
        <p:spPr>
          <a:xfrm>
            <a:off x="1025506" y="4020993"/>
            <a:ext cx="1092521" cy="329064"/>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dk1"/>
                </a:solidFill>
                <a:latin typeface="Montserrat SemiBold"/>
                <a:ea typeface="Montserrat SemiBold"/>
                <a:cs typeface="Montserrat SemiBold"/>
                <a:sym typeface="Montserrat SemiBold"/>
              </a:rPr>
              <a:t>Residents</a:t>
            </a:r>
            <a:endParaRPr sz="1400">
              <a:solidFill>
                <a:srgbClr val="000000"/>
              </a:solidFill>
              <a:latin typeface="Montserrat SemiBold"/>
              <a:ea typeface="Montserrat SemiBold"/>
              <a:cs typeface="Montserrat SemiBold"/>
              <a:sym typeface="Montserrat SemiBold"/>
            </a:endParaRPr>
          </a:p>
        </p:txBody>
      </p:sp>
      <p:grpSp>
        <p:nvGrpSpPr>
          <p:cNvPr id="765" name="Google Shape;765;p23"/>
          <p:cNvGrpSpPr/>
          <p:nvPr/>
        </p:nvGrpSpPr>
        <p:grpSpPr>
          <a:xfrm>
            <a:off x="5600772" y="4153779"/>
            <a:ext cx="1475581" cy="102394"/>
            <a:chOff x="2332130" y="4979645"/>
            <a:chExt cx="1475581" cy="102394"/>
          </a:xfrm>
        </p:grpSpPr>
        <p:sp>
          <p:nvSpPr>
            <p:cNvPr id="766" name="Google Shape;766;p23"/>
            <p:cNvSpPr/>
            <p:nvPr/>
          </p:nvSpPr>
          <p:spPr>
            <a:xfrm>
              <a:off x="2332130" y="4979645"/>
              <a:ext cx="1475581" cy="102394"/>
            </a:xfrm>
            <a:prstGeom prst="rect">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23"/>
            <p:cNvSpPr/>
            <p:nvPr/>
          </p:nvSpPr>
          <p:spPr>
            <a:xfrm>
              <a:off x="2332130" y="4979645"/>
              <a:ext cx="1053345" cy="102394"/>
            </a:xfrm>
            <a:prstGeom prst="rect">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8" name="Google Shape;768;p23"/>
          <p:cNvSpPr/>
          <p:nvPr/>
        </p:nvSpPr>
        <p:spPr>
          <a:xfrm>
            <a:off x="4631275" y="4030570"/>
            <a:ext cx="951280" cy="348813"/>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dk1"/>
                </a:solidFill>
                <a:latin typeface="Montserrat SemiBold"/>
                <a:ea typeface="Montserrat SemiBold"/>
                <a:cs typeface="Montserrat SemiBold"/>
                <a:sym typeface="Montserrat SemiBold"/>
              </a:rPr>
              <a:t>Tourists</a:t>
            </a:r>
            <a:endParaRPr sz="1400">
              <a:solidFill>
                <a:srgbClr val="000000"/>
              </a:solidFill>
              <a:latin typeface="Montserrat SemiBold"/>
              <a:ea typeface="Montserrat SemiBold"/>
              <a:cs typeface="Montserrat SemiBold"/>
              <a:sym typeface="Montserrat SemiBold"/>
            </a:endParaRPr>
          </a:p>
        </p:txBody>
      </p:sp>
      <p:sp>
        <p:nvSpPr>
          <p:cNvPr id="769" name="Google Shape;769;p23"/>
          <p:cNvSpPr/>
          <p:nvPr/>
        </p:nvSpPr>
        <p:spPr>
          <a:xfrm>
            <a:off x="2386559" y="4534797"/>
            <a:ext cx="1092521" cy="411459"/>
          </a:xfrm>
          <a:prstGeom prst="rect">
            <a:avLst/>
          </a:prstGeom>
          <a:noFill/>
          <a:ln>
            <a:noFill/>
          </a:ln>
        </p:spPr>
        <p:txBody>
          <a:bodyPr anchorCtr="0" anchor="t" bIns="45700" lIns="91425" spcFirstLastPara="1" rIns="91425" wrap="square" tIns="45700">
            <a:noAutofit/>
          </a:bodyPr>
          <a:lstStyle/>
          <a:p>
            <a:pPr indent="0" lvl="0" marL="0" marR="0" rtl="0" algn="ctr">
              <a:lnSpc>
                <a:spcPct val="50000"/>
              </a:lnSpc>
              <a:spcBef>
                <a:spcPts val="0"/>
              </a:spcBef>
              <a:spcAft>
                <a:spcPts val="0"/>
              </a:spcAft>
              <a:buNone/>
            </a:pPr>
            <a:r>
              <a:rPr b="1" lang="en-US" sz="4000">
                <a:solidFill>
                  <a:srgbClr val="0C2951"/>
                </a:solidFill>
                <a:latin typeface="Montserrat"/>
                <a:ea typeface="Montserrat"/>
                <a:cs typeface="Montserrat"/>
                <a:sym typeface="Montserrat"/>
              </a:rPr>
              <a:t>60</a:t>
            </a:r>
            <a:r>
              <a:rPr b="1" lang="en-US" sz="2000">
                <a:solidFill>
                  <a:srgbClr val="0C2951"/>
                </a:solidFill>
                <a:latin typeface="Montserrat"/>
                <a:ea typeface="Montserrat"/>
                <a:cs typeface="Montserrat"/>
                <a:sym typeface="Montserrat"/>
              </a:rPr>
              <a:t>%</a:t>
            </a:r>
            <a:endParaRPr b="1" sz="2000">
              <a:solidFill>
                <a:srgbClr val="0C2951"/>
              </a:solidFill>
              <a:latin typeface="Montserrat"/>
              <a:ea typeface="Montserrat"/>
              <a:cs typeface="Montserrat"/>
              <a:sym typeface="Montserrat"/>
            </a:endParaRPr>
          </a:p>
        </p:txBody>
      </p:sp>
      <p:sp>
        <p:nvSpPr>
          <p:cNvPr id="770" name="Google Shape;770;p23"/>
          <p:cNvSpPr/>
          <p:nvPr/>
        </p:nvSpPr>
        <p:spPr>
          <a:xfrm>
            <a:off x="5792302" y="4496868"/>
            <a:ext cx="1092521" cy="411459"/>
          </a:xfrm>
          <a:prstGeom prst="rect">
            <a:avLst/>
          </a:prstGeom>
          <a:noFill/>
          <a:ln>
            <a:noFill/>
          </a:ln>
        </p:spPr>
        <p:txBody>
          <a:bodyPr anchorCtr="0" anchor="t" bIns="45700" lIns="91425" spcFirstLastPara="1" rIns="91425" wrap="square" tIns="45700">
            <a:noAutofit/>
          </a:bodyPr>
          <a:lstStyle/>
          <a:p>
            <a:pPr indent="0" lvl="0" marL="0" marR="0" rtl="0" algn="ctr">
              <a:lnSpc>
                <a:spcPct val="50000"/>
              </a:lnSpc>
              <a:spcBef>
                <a:spcPts val="0"/>
              </a:spcBef>
              <a:spcAft>
                <a:spcPts val="0"/>
              </a:spcAft>
              <a:buNone/>
            </a:pPr>
            <a:r>
              <a:rPr b="1" lang="en-US" sz="4000">
                <a:solidFill>
                  <a:srgbClr val="0C2951"/>
                </a:solidFill>
                <a:latin typeface="Montserrat"/>
                <a:ea typeface="Montserrat"/>
                <a:cs typeface="Montserrat"/>
                <a:sym typeface="Montserrat"/>
              </a:rPr>
              <a:t>72</a:t>
            </a:r>
            <a:r>
              <a:rPr b="1" lang="en-US" sz="2000">
                <a:solidFill>
                  <a:srgbClr val="0C2951"/>
                </a:solidFill>
                <a:latin typeface="Montserrat"/>
                <a:ea typeface="Montserrat"/>
                <a:cs typeface="Montserrat"/>
                <a:sym typeface="Montserrat"/>
              </a:rPr>
              <a:t>%</a:t>
            </a:r>
            <a:endParaRPr b="1" sz="2000">
              <a:solidFill>
                <a:srgbClr val="0C2951"/>
              </a:solidFill>
              <a:latin typeface="Montserrat"/>
              <a:ea typeface="Montserrat"/>
              <a:cs typeface="Montserrat"/>
              <a:sym typeface="Montserrat"/>
            </a:endParaRPr>
          </a:p>
        </p:txBody>
      </p:sp>
      <p:grpSp>
        <p:nvGrpSpPr>
          <p:cNvPr id="771" name="Google Shape;771;p23"/>
          <p:cNvGrpSpPr/>
          <p:nvPr/>
        </p:nvGrpSpPr>
        <p:grpSpPr>
          <a:xfrm>
            <a:off x="213661" y="67740"/>
            <a:ext cx="8881440" cy="6765313"/>
            <a:chOff x="213661" y="67740"/>
            <a:chExt cx="8881440" cy="6765313"/>
          </a:xfrm>
        </p:grpSpPr>
        <p:sp>
          <p:nvSpPr>
            <p:cNvPr id="772" name="Google Shape;772;p23"/>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23"/>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23"/>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23"/>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23"/>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23"/>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23"/>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23"/>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23"/>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23"/>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23"/>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23"/>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23"/>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23"/>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23"/>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23"/>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23"/>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23"/>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23"/>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23"/>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23"/>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23"/>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23"/>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23"/>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23"/>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23"/>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23"/>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23"/>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23"/>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23"/>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23"/>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23"/>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23"/>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23"/>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23"/>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23"/>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23"/>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23"/>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0" name="Google Shape;810;p23"/>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23"/>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23"/>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23"/>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23"/>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23"/>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23"/>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23"/>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23"/>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23"/>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23"/>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23"/>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23"/>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23"/>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23"/>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5" name="Google Shape;825;p23"/>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23"/>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830" name="Shape 830"/>
        <p:cNvGrpSpPr/>
        <p:nvPr/>
      </p:nvGrpSpPr>
      <p:grpSpPr>
        <a:xfrm>
          <a:off x="0" y="0"/>
          <a:ext cx="0" cy="0"/>
          <a:chOff x="0" y="0"/>
          <a:chExt cx="0" cy="0"/>
        </a:xfrm>
      </p:grpSpPr>
      <p:sp>
        <p:nvSpPr>
          <p:cNvPr id="831" name="Google Shape;831;p24"/>
          <p:cNvSpPr/>
          <p:nvPr/>
        </p:nvSpPr>
        <p:spPr>
          <a:xfrm>
            <a:off x="1032649" y="1682772"/>
            <a:ext cx="6514779"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The chosen target market will be the residents of Los Angeles, California. This specific group of individuals was chosen based on the following factors : </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At least 49% of the entire tourist population of Los Angeles visit the annual grand San Diego Comic-Con.</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Up to 37% of the entire Los Angeles’ residents are fans and followers of comic books and anime characters.</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At least 10, 000+ of the Los Angeles’ population are co-players, comic book writers, and manga artists among others.</a:t>
            </a:r>
            <a:endParaRPr/>
          </a:p>
        </p:txBody>
      </p:sp>
      <p:sp>
        <p:nvSpPr>
          <p:cNvPr id="832" name="Google Shape;832;p24"/>
          <p:cNvSpPr/>
          <p:nvPr/>
        </p:nvSpPr>
        <p:spPr>
          <a:xfrm>
            <a:off x="1032977" y="1100397"/>
            <a:ext cx="344359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Target Market</a:t>
            </a:r>
            <a:endParaRPr/>
          </a:p>
        </p:txBody>
      </p:sp>
      <p:grpSp>
        <p:nvGrpSpPr>
          <p:cNvPr id="833" name="Google Shape;833;p24"/>
          <p:cNvGrpSpPr/>
          <p:nvPr/>
        </p:nvGrpSpPr>
        <p:grpSpPr>
          <a:xfrm>
            <a:off x="213661" y="67740"/>
            <a:ext cx="8881440" cy="6765313"/>
            <a:chOff x="213661" y="67740"/>
            <a:chExt cx="8881440" cy="6765313"/>
          </a:xfrm>
        </p:grpSpPr>
        <p:sp>
          <p:nvSpPr>
            <p:cNvPr id="834" name="Google Shape;834;p24"/>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24"/>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24"/>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24"/>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24"/>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24"/>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24"/>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24"/>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24"/>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24"/>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24"/>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24"/>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24"/>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24"/>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24"/>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24"/>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24"/>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24"/>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24"/>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24"/>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24"/>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24"/>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24"/>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24"/>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24"/>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24"/>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24"/>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24"/>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24"/>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24"/>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24"/>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24"/>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24"/>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24"/>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24"/>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24"/>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24"/>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24"/>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24"/>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24"/>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24"/>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24"/>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24"/>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24"/>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24"/>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24"/>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24"/>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24"/>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24"/>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24"/>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24"/>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24"/>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24"/>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24"/>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24"/>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892" name="Shape 892"/>
        <p:cNvGrpSpPr/>
        <p:nvPr/>
      </p:nvGrpSpPr>
      <p:grpSpPr>
        <a:xfrm>
          <a:off x="0" y="0"/>
          <a:ext cx="0" cy="0"/>
          <a:chOff x="0" y="0"/>
          <a:chExt cx="0" cy="0"/>
        </a:xfrm>
      </p:grpSpPr>
      <p:sp>
        <p:nvSpPr>
          <p:cNvPr id="893" name="Google Shape;893;p25"/>
          <p:cNvSpPr/>
          <p:nvPr/>
        </p:nvSpPr>
        <p:spPr>
          <a:xfrm>
            <a:off x="1019098" y="1688639"/>
            <a:ext cx="715270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As of 2018, Comic One concluded that the following companies are direct competitors on the basis that they offer similar products and services :</a:t>
            </a:r>
            <a:endParaRPr sz="1400">
              <a:solidFill>
                <a:schemeClr val="dk1"/>
              </a:solidFill>
              <a:latin typeface="Montserrat"/>
              <a:ea typeface="Montserrat"/>
              <a:cs typeface="Montserrat"/>
              <a:sym typeface="Montserrat"/>
            </a:endParaRPr>
          </a:p>
        </p:txBody>
      </p:sp>
      <p:sp>
        <p:nvSpPr>
          <p:cNvPr id="894" name="Google Shape;894;p25"/>
          <p:cNvSpPr/>
          <p:nvPr/>
        </p:nvSpPr>
        <p:spPr>
          <a:xfrm>
            <a:off x="1002432" y="1104883"/>
            <a:ext cx="290013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Competition</a:t>
            </a:r>
            <a:endParaRPr/>
          </a:p>
        </p:txBody>
      </p:sp>
      <p:grpSp>
        <p:nvGrpSpPr>
          <p:cNvPr id="895" name="Google Shape;895;p25"/>
          <p:cNvGrpSpPr/>
          <p:nvPr/>
        </p:nvGrpSpPr>
        <p:grpSpPr>
          <a:xfrm>
            <a:off x="1000359" y="2443866"/>
            <a:ext cx="5992111" cy="633353"/>
            <a:chOff x="1000359" y="3147594"/>
            <a:chExt cx="5992111" cy="633353"/>
          </a:xfrm>
        </p:grpSpPr>
        <p:sp>
          <p:nvSpPr>
            <p:cNvPr id="896" name="Google Shape;896;p25"/>
            <p:cNvSpPr/>
            <p:nvPr/>
          </p:nvSpPr>
          <p:spPr>
            <a:xfrm>
              <a:off x="1000359" y="3177794"/>
              <a:ext cx="432807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Central Town Merchandise offers a variety of merchandise starting at</a:t>
              </a:r>
              <a:endParaRPr sz="1400">
                <a:solidFill>
                  <a:schemeClr val="dk1"/>
                </a:solidFill>
                <a:latin typeface="Montserrat"/>
                <a:ea typeface="Montserrat"/>
                <a:cs typeface="Montserrat"/>
                <a:sym typeface="Montserrat"/>
              </a:endParaRPr>
            </a:p>
          </p:txBody>
        </p:sp>
        <p:sp>
          <p:nvSpPr>
            <p:cNvPr id="897" name="Google Shape;897;p25"/>
            <p:cNvSpPr/>
            <p:nvPr/>
          </p:nvSpPr>
          <p:spPr>
            <a:xfrm>
              <a:off x="5569751" y="3170894"/>
              <a:ext cx="10215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$50</a:t>
              </a:r>
              <a:endParaRPr sz="1600">
                <a:solidFill>
                  <a:srgbClr val="0C2951"/>
                </a:solidFill>
                <a:latin typeface="Montserrat SemiBold"/>
                <a:ea typeface="Montserrat SemiBold"/>
                <a:cs typeface="Montserrat SemiBold"/>
                <a:sym typeface="Montserrat SemiBold"/>
              </a:endParaRPr>
            </a:p>
          </p:txBody>
        </p:sp>
        <p:sp>
          <p:nvSpPr>
            <p:cNvPr id="898" name="Google Shape;898;p25"/>
            <p:cNvSpPr/>
            <p:nvPr/>
          </p:nvSpPr>
          <p:spPr>
            <a:xfrm>
              <a:off x="1002735" y="3147594"/>
              <a:ext cx="5989735" cy="633353"/>
            </a:xfrm>
            <a:prstGeom prst="rect">
              <a:avLst/>
            </a:prstGeom>
            <a:no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99" name="Google Shape;899;p25"/>
          <p:cNvGrpSpPr/>
          <p:nvPr/>
        </p:nvGrpSpPr>
        <p:grpSpPr>
          <a:xfrm>
            <a:off x="995595" y="3265322"/>
            <a:ext cx="6571177" cy="633353"/>
            <a:chOff x="986070" y="3963803"/>
            <a:chExt cx="6571177" cy="633353"/>
          </a:xfrm>
        </p:grpSpPr>
        <p:sp>
          <p:nvSpPr>
            <p:cNvPr id="900" name="Google Shape;900;p25"/>
            <p:cNvSpPr/>
            <p:nvPr/>
          </p:nvSpPr>
          <p:spPr>
            <a:xfrm>
              <a:off x="1000359" y="4018869"/>
              <a:ext cx="410532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Japan Comic Town offers a variety of merchandise starting at</a:t>
              </a:r>
              <a:endParaRPr sz="1400">
                <a:solidFill>
                  <a:schemeClr val="dk1"/>
                </a:solidFill>
                <a:latin typeface="Montserrat"/>
                <a:ea typeface="Montserrat"/>
                <a:cs typeface="Montserrat"/>
                <a:sym typeface="Montserrat"/>
              </a:endParaRPr>
            </a:p>
          </p:txBody>
        </p:sp>
        <p:sp>
          <p:nvSpPr>
            <p:cNvPr id="901" name="Google Shape;901;p25"/>
            <p:cNvSpPr/>
            <p:nvPr/>
          </p:nvSpPr>
          <p:spPr>
            <a:xfrm>
              <a:off x="5496992" y="3990036"/>
              <a:ext cx="16308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$49.99</a:t>
              </a:r>
              <a:endParaRPr sz="1600">
                <a:solidFill>
                  <a:srgbClr val="0C2951"/>
                </a:solidFill>
                <a:latin typeface="Montserrat SemiBold"/>
                <a:ea typeface="Montserrat SemiBold"/>
                <a:cs typeface="Montserrat SemiBold"/>
                <a:sym typeface="Montserrat SemiBold"/>
              </a:endParaRPr>
            </a:p>
          </p:txBody>
        </p:sp>
        <p:sp>
          <p:nvSpPr>
            <p:cNvPr id="902" name="Google Shape;902;p25"/>
            <p:cNvSpPr/>
            <p:nvPr/>
          </p:nvSpPr>
          <p:spPr>
            <a:xfrm>
              <a:off x="986070" y="3963803"/>
              <a:ext cx="6571177" cy="633353"/>
            </a:xfrm>
            <a:prstGeom prst="rect">
              <a:avLst/>
            </a:prstGeom>
            <a:no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03" name="Google Shape;903;p25"/>
          <p:cNvGrpSpPr/>
          <p:nvPr/>
        </p:nvGrpSpPr>
        <p:grpSpPr>
          <a:xfrm>
            <a:off x="987503" y="4083360"/>
            <a:ext cx="6001792" cy="633353"/>
            <a:chOff x="990678" y="4787088"/>
            <a:chExt cx="6001792" cy="633353"/>
          </a:xfrm>
        </p:grpSpPr>
        <p:sp>
          <p:nvSpPr>
            <p:cNvPr id="904" name="Google Shape;904;p25"/>
            <p:cNvSpPr/>
            <p:nvPr/>
          </p:nvSpPr>
          <p:spPr>
            <a:xfrm>
              <a:off x="990678" y="4842154"/>
              <a:ext cx="354651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New Generation offers a variety of merchandise starting at</a:t>
              </a:r>
              <a:endParaRPr sz="1400">
                <a:solidFill>
                  <a:schemeClr val="dk1"/>
                </a:solidFill>
                <a:latin typeface="Montserrat"/>
                <a:ea typeface="Montserrat"/>
                <a:cs typeface="Montserrat"/>
                <a:sym typeface="Montserrat"/>
              </a:endParaRPr>
            </a:p>
          </p:txBody>
        </p:sp>
        <p:sp>
          <p:nvSpPr>
            <p:cNvPr id="905" name="Google Shape;905;p25"/>
            <p:cNvSpPr/>
            <p:nvPr/>
          </p:nvSpPr>
          <p:spPr>
            <a:xfrm>
              <a:off x="5569751" y="4813321"/>
              <a:ext cx="102472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$40</a:t>
              </a:r>
              <a:endParaRPr sz="1600">
                <a:solidFill>
                  <a:srgbClr val="0C2951"/>
                </a:solidFill>
                <a:latin typeface="Montserrat SemiBold"/>
                <a:ea typeface="Montserrat SemiBold"/>
                <a:cs typeface="Montserrat SemiBold"/>
                <a:sym typeface="Montserrat SemiBold"/>
              </a:endParaRPr>
            </a:p>
          </p:txBody>
        </p:sp>
        <p:sp>
          <p:nvSpPr>
            <p:cNvPr id="906" name="Google Shape;906;p25"/>
            <p:cNvSpPr/>
            <p:nvPr/>
          </p:nvSpPr>
          <p:spPr>
            <a:xfrm>
              <a:off x="1002735" y="4787088"/>
              <a:ext cx="5989735" cy="633353"/>
            </a:xfrm>
            <a:prstGeom prst="rect">
              <a:avLst/>
            </a:prstGeom>
            <a:no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07" name="Google Shape;907;p25"/>
          <p:cNvGrpSpPr/>
          <p:nvPr/>
        </p:nvGrpSpPr>
        <p:grpSpPr>
          <a:xfrm>
            <a:off x="213661" y="67740"/>
            <a:ext cx="8881440" cy="6765313"/>
            <a:chOff x="213661" y="67740"/>
            <a:chExt cx="8881440" cy="6765313"/>
          </a:xfrm>
        </p:grpSpPr>
        <p:sp>
          <p:nvSpPr>
            <p:cNvPr id="908" name="Google Shape;908;p25"/>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25"/>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25"/>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25"/>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25"/>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25"/>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25"/>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25"/>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25"/>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25"/>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25"/>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25"/>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25"/>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25"/>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25"/>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25"/>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25"/>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25"/>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25"/>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25"/>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25"/>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25"/>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25"/>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25"/>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25"/>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25"/>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25"/>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25"/>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25"/>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25"/>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25"/>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25"/>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25"/>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25"/>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25"/>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25"/>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25"/>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25"/>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25"/>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25"/>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25"/>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25"/>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25"/>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25"/>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25"/>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25"/>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25"/>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25"/>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25"/>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25"/>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25"/>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25"/>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25"/>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25"/>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25"/>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966" name="Shape 966"/>
        <p:cNvGrpSpPr/>
        <p:nvPr/>
      </p:nvGrpSpPr>
      <p:grpSpPr>
        <a:xfrm>
          <a:off x="0" y="0"/>
          <a:ext cx="0" cy="0"/>
          <a:chOff x="0" y="0"/>
          <a:chExt cx="0" cy="0"/>
        </a:xfrm>
      </p:grpSpPr>
      <p:sp>
        <p:nvSpPr>
          <p:cNvPr id="967" name="Google Shape;967;p26"/>
          <p:cNvSpPr/>
          <p:nvPr/>
        </p:nvSpPr>
        <p:spPr>
          <a:xfrm>
            <a:off x="1001569" y="1104992"/>
            <a:ext cx="49706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Alternative Solutions</a:t>
            </a:r>
            <a:endParaRPr sz="3200">
              <a:solidFill>
                <a:srgbClr val="0C2951"/>
              </a:solidFill>
              <a:latin typeface="Montserrat SemiBold"/>
              <a:ea typeface="Montserrat SemiBold"/>
              <a:cs typeface="Montserrat SemiBold"/>
              <a:sym typeface="Montserrat SemiBold"/>
            </a:endParaRPr>
          </a:p>
        </p:txBody>
      </p:sp>
      <p:sp>
        <p:nvSpPr>
          <p:cNvPr id="968" name="Google Shape;968;p26"/>
          <p:cNvSpPr/>
          <p:nvPr/>
        </p:nvSpPr>
        <p:spPr>
          <a:xfrm>
            <a:off x="1010626" y="1655764"/>
            <a:ext cx="4818241"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Comic One will provide similar merchandise starting at just $29.99 in order to gain more customers with merchandise promos offered at competitive prices.</a:t>
            </a:r>
            <a:endParaRPr sz="1400">
              <a:solidFill>
                <a:srgbClr val="000000"/>
              </a:solidFill>
              <a:latin typeface="Montserrat"/>
              <a:ea typeface="Montserrat"/>
              <a:cs typeface="Montserrat"/>
              <a:sym typeface="Montserrat"/>
            </a:endParaRPr>
          </a:p>
        </p:txBody>
      </p:sp>
      <p:sp>
        <p:nvSpPr>
          <p:cNvPr id="969" name="Google Shape;969;p26"/>
          <p:cNvSpPr/>
          <p:nvPr/>
        </p:nvSpPr>
        <p:spPr>
          <a:xfrm>
            <a:off x="2216609" y="3547386"/>
            <a:ext cx="6666181" cy="3035843"/>
          </a:xfrm>
          <a:prstGeom prst="rect">
            <a:avLst/>
          </a:prstGeom>
          <a:blipFill rotWithShape="1">
            <a:blip r:embed="rId3">
              <a:alphaModFix/>
            </a:blip>
            <a:stretch>
              <a:fillRect b="-26339"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0" name="Google Shape;970;p26"/>
          <p:cNvGrpSpPr/>
          <p:nvPr/>
        </p:nvGrpSpPr>
        <p:grpSpPr>
          <a:xfrm>
            <a:off x="213661" y="67740"/>
            <a:ext cx="8881440" cy="6765313"/>
            <a:chOff x="213661" y="67740"/>
            <a:chExt cx="8881440" cy="6765313"/>
          </a:xfrm>
        </p:grpSpPr>
        <p:sp>
          <p:nvSpPr>
            <p:cNvPr id="971" name="Google Shape;971;p26"/>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26"/>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26"/>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26"/>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26"/>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26"/>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26"/>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26"/>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26"/>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26"/>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26"/>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26"/>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26"/>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26"/>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26"/>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26"/>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26"/>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26"/>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26"/>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26"/>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26"/>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26"/>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26"/>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26"/>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26"/>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26"/>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26"/>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26"/>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26"/>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26"/>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26"/>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26"/>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26"/>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26"/>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26"/>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26"/>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26"/>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8" name="Google Shape;1008;p26"/>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26"/>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26"/>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26"/>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26"/>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26"/>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26"/>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26"/>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26"/>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26"/>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26"/>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26"/>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26"/>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26"/>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26"/>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26"/>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26"/>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26"/>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029" name="Shape 1029"/>
        <p:cNvGrpSpPr/>
        <p:nvPr/>
      </p:nvGrpSpPr>
      <p:grpSpPr>
        <a:xfrm>
          <a:off x="0" y="0"/>
          <a:ext cx="0" cy="0"/>
          <a:chOff x="0" y="0"/>
          <a:chExt cx="0" cy="0"/>
        </a:xfrm>
      </p:grpSpPr>
      <p:sp>
        <p:nvSpPr>
          <p:cNvPr id="1030" name="Google Shape;1030;p27"/>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p27"/>
          <p:cNvSpPr/>
          <p:nvPr/>
        </p:nvSpPr>
        <p:spPr>
          <a:xfrm>
            <a:off x="1021461" y="1663008"/>
            <a:ext cx="4151825" cy="1600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The company will utilize the following business model which will be implemented by January to 2019 to April 2019:</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[SPECIFY BUSINESS MODEL]</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Revenue will be expected by April 2019.</a:t>
            </a:r>
            <a:endParaRPr sz="1400">
              <a:solidFill>
                <a:schemeClr val="dk1"/>
              </a:solidFill>
              <a:latin typeface="Montserrat"/>
              <a:ea typeface="Montserrat"/>
              <a:cs typeface="Montserrat"/>
              <a:sym typeface="Montserrat"/>
            </a:endParaRPr>
          </a:p>
        </p:txBody>
      </p:sp>
      <p:sp>
        <p:nvSpPr>
          <p:cNvPr id="1032" name="Google Shape;1032;p27"/>
          <p:cNvSpPr/>
          <p:nvPr/>
        </p:nvSpPr>
        <p:spPr>
          <a:xfrm>
            <a:off x="999234" y="1119806"/>
            <a:ext cx="395886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Business Model</a:t>
            </a:r>
            <a:endParaRPr/>
          </a:p>
        </p:txBody>
      </p:sp>
      <p:sp>
        <p:nvSpPr>
          <p:cNvPr id="1033" name="Google Shape;1033;p27"/>
          <p:cNvSpPr/>
          <p:nvPr/>
        </p:nvSpPr>
        <p:spPr>
          <a:xfrm>
            <a:off x="4478826" y="3657334"/>
            <a:ext cx="4403964" cy="2925896"/>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34" name="Google Shape;1034;p27"/>
          <p:cNvGrpSpPr/>
          <p:nvPr/>
        </p:nvGrpSpPr>
        <p:grpSpPr>
          <a:xfrm>
            <a:off x="213661" y="67740"/>
            <a:ext cx="8881440" cy="6765313"/>
            <a:chOff x="213661" y="67740"/>
            <a:chExt cx="8881440" cy="6765313"/>
          </a:xfrm>
        </p:grpSpPr>
        <p:sp>
          <p:nvSpPr>
            <p:cNvPr id="1035" name="Google Shape;1035;p27"/>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27"/>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27"/>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27"/>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27"/>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27"/>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27"/>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27"/>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27"/>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27"/>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27"/>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27"/>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27"/>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27"/>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27"/>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27"/>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27"/>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27"/>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27"/>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27"/>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27"/>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27"/>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27"/>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27"/>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27"/>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27"/>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27"/>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27"/>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27"/>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27"/>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27"/>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27"/>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27"/>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27"/>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27"/>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27"/>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27"/>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27"/>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27"/>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27"/>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27"/>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27"/>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27"/>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27"/>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27"/>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27"/>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27"/>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27"/>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27"/>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27"/>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27"/>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27"/>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27"/>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27"/>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27"/>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093" name="Shape 1093"/>
        <p:cNvGrpSpPr/>
        <p:nvPr/>
      </p:nvGrpSpPr>
      <p:grpSpPr>
        <a:xfrm>
          <a:off x="0" y="0"/>
          <a:ext cx="0" cy="0"/>
          <a:chOff x="0" y="0"/>
          <a:chExt cx="0" cy="0"/>
        </a:xfrm>
      </p:grpSpPr>
      <p:sp>
        <p:nvSpPr>
          <p:cNvPr id="1094" name="Google Shape;1094;p28"/>
          <p:cNvSpPr/>
          <p:nvPr/>
        </p:nvSpPr>
        <p:spPr>
          <a:xfrm>
            <a:off x="4244204" y="1959360"/>
            <a:ext cx="3599257"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The company’s schedule will be as follows :</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[SPECIFY COMPANY SCHEDULE]</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endParaRPr sz="1400">
              <a:solidFill>
                <a:srgbClr val="000000"/>
              </a:solidFill>
              <a:latin typeface="Montserrat"/>
              <a:ea typeface="Montserrat"/>
              <a:cs typeface="Montserrat"/>
              <a:sym typeface="Montserrat"/>
            </a:endParaRPr>
          </a:p>
        </p:txBody>
      </p:sp>
      <p:sp>
        <p:nvSpPr>
          <p:cNvPr id="1095" name="Google Shape;1095;p28"/>
          <p:cNvSpPr/>
          <p:nvPr/>
        </p:nvSpPr>
        <p:spPr>
          <a:xfrm>
            <a:off x="4225153" y="1404187"/>
            <a:ext cx="22303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Schedule</a:t>
            </a:r>
            <a:endParaRPr/>
          </a:p>
        </p:txBody>
      </p:sp>
      <p:sp>
        <p:nvSpPr>
          <p:cNvPr id="1096" name="Google Shape;1096;p28"/>
          <p:cNvSpPr/>
          <p:nvPr/>
        </p:nvSpPr>
        <p:spPr>
          <a:xfrm>
            <a:off x="359611" y="572526"/>
            <a:ext cx="3634694" cy="4836143"/>
          </a:xfrm>
          <a:prstGeom prst="rect">
            <a:avLst/>
          </a:prstGeom>
          <a:blipFill rotWithShape="1">
            <a:blip r:embed="rId3">
              <a:alphaModFix/>
            </a:blip>
            <a:stretch>
              <a:fillRect b="-22181" l="-2217" r="-2205" t="-389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7" name="Google Shape;1097;p28"/>
          <p:cNvGrpSpPr/>
          <p:nvPr/>
        </p:nvGrpSpPr>
        <p:grpSpPr>
          <a:xfrm>
            <a:off x="213661" y="67740"/>
            <a:ext cx="8881440" cy="6765313"/>
            <a:chOff x="213661" y="67740"/>
            <a:chExt cx="8881440" cy="6765313"/>
          </a:xfrm>
        </p:grpSpPr>
        <p:sp>
          <p:nvSpPr>
            <p:cNvPr id="1098" name="Google Shape;1098;p28"/>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28"/>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28"/>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28"/>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28"/>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28"/>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28"/>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28"/>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28"/>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28"/>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28"/>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28"/>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28"/>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1" name="Google Shape;1111;p28"/>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28"/>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3" name="Google Shape;1113;p28"/>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28"/>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5" name="Google Shape;1115;p28"/>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28"/>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28"/>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28"/>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28"/>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28"/>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28"/>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28"/>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28"/>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28"/>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28"/>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8"/>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7" name="Google Shape;1127;p28"/>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8" name="Google Shape;1128;p28"/>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28"/>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0" name="Google Shape;1130;p28"/>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1" name="Google Shape;1131;p28"/>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28"/>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3" name="Google Shape;1133;p28"/>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28"/>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8"/>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28"/>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28"/>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28"/>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28"/>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28"/>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28"/>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28"/>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28"/>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28"/>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28"/>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28"/>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28"/>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28"/>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28"/>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28"/>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28"/>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28"/>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28"/>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28"/>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28"/>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6" name="Google Shape;1156;p28"/>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160" name="Shape 1160"/>
        <p:cNvGrpSpPr/>
        <p:nvPr/>
      </p:nvGrpSpPr>
      <p:grpSpPr>
        <a:xfrm>
          <a:off x="0" y="0"/>
          <a:ext cx="0" cy="0"/>
          <a:chOff x="0" y="0"/>
          <a:chExt cx="0" cy="0"/>
        </a:xfrm>
      </p:grpSpPr>
      <p:sp>
        <p:nvSpPr>
          <p:cNvPr id="1161" name="Google Shape;1161;p29"/>
          <p:cNvSpPr/>
          <p:nvPr/>
        </p:nvSpPr>
        <p:spPr>
          <a:xfrm>
            <a:off x="997261" y="1101041"/>
            <a:ext cx="282804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Investment</a:t>
            </a:r>
            <a:endParaRPr sz="3200">
              <a:solidFill>
                <a:srgbClr val="0C2951"/>
              </a:solidFill>
              <a:latin typeface="Montserrat SemiBold"/>
              <a:ea typeface="Montserrat SemiBold"/>
              <a:cs typeface="Montserrat SemiBold"/>
              <a:sym typeface="Montserrat SemiBold"/>
            </a:endParaRPr>
          </a:p>
        </p:txBody>
      </p:sp>
      <p:sp>
        <p:nvSpPr>
          <p:cNvPr id="1162" name="Google Shape;1162;p29"/>
          <p:cNvSpPr/>
          <p:nvPr/>
        </p:nvSpPr>
        <p:spPr>
          <a:xfrm>
            <a:off x="1012139" y="1647261"/>
            <a:ext cx="6266833"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In order to officially begin, the company will require a budget estimated between $90,000.00 and $100,000.00 and will be collected from the following sponsors : </a:t>
            </a:r>
            <a:endParaRPr sz="14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OPX Merchandise</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Black Comics Publishing Company</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Bank Life Financial Insurance</a:t>
            </a:r>
            <a:endParaRPr sz="1400">
              <a:solidFill>
                <a:schemeClr val="dk1"/>
              </a:solidFill>
              <a:latin typeface="Montserrat"/>
              <a:ea typeface="Montserrat"/>
              <a:cs typeface="Montserrat"/>
              <a:sym typeface="Montserrat"/>
            </a:endParaRPr>
          </a:p>
        </p:txBody>
      </p:sp>
      <p:sp>
        <p:nvSpPr>
          <p:cNvPr id="1163" name="Google Shape;1163;p29"/>
          <p:cNvSpPr/>
          <p:nvPr/>
        </p:nvSpPr>
        <p:spPr>
          <a:xfrm>
            <a:off x="1051049" y="3812002"/>
            <a:ext cx="3769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SemiBold"/>
                <a:ea typeface="Montserrat SemiBold"/>
                <a:cs typeface="Montserrat SemiBold"/>
                <a:sym typeface="Montserrat SemiBold"/>
              </a:rPr>
              <a:t>This budget will be utilized as follows :</a:t>
            </a:r>
            <a:endParaRPr sz="1400">
              <a:solidFill>
                <a:schemeClr val="dk1"/>
              </a:solidFill>
              <a:latin typeface="Montserrat SemiBold"/>
              <a:ea typeface="Montserrat SemiBold"/>
              <a:cs typeface="Montserrat SemiBold"/>
              <a:sym typeface="Montserrat SemiBold"/>
            </a:endParaRPr>
          </a:p>
        </p:txBody>
      </p:sp>
      <p:grpSp>
        <p:nvGrpSpPr>
          <p:cNvPr id="1164" name="Google Shape;1164;p29"/>
          <p:cNvGrpSpPr/>
          <p:nvPr/>
        </p:nvGrpSpPr>
        <p:grpSpPr>
          <a:xfrm>
            <a:off x="1149926" y="4280166"/>
            <a:ext cx="537296" cy="525770"/>
            <a:chOff x="1080767" y="4486127"/>
            <a:chExt cx="537296" cy="525770"/>
          </a:xfrm>
        </p:grpSpPr>
        <p:grpSp>
          <p:nvGrpSpPr>
            <p:cNvPr id="1165" name="Google Shape;1165;p29"/>
            <p:cNvGrpSpPr/>
            <p:nvPr/>
          </p:nvGrpSpPr>
          <p:grpSpPr>
            <a:xfrm>
              <a:off x="1092293" y="4486127"/>
              <a:ext cx="525770" cy="525770"/>
              <a:chOff x="4093516" y="4164767"/>
              <a:chExt cx="1308410" cy="1308410"/>
            </a:xfrm>
          </p:grpSpPr>
          <p:sp>
            <p:nvSpPr>
              <p:cNvPr id="1166" name="Google Shape;1166;p29"/>
              <p:cNvSpPr/>
              <p:nvPr/>
            </p:nvSpPr>
            <p:spPr>
              <a:xfrm>
                <a:off x="4094110" y="4168446"/>
                <a:ext cx="1304731" cy="1304731"/>
              </a:xfrm>
              <a:prstGeom prst="donut">
                <a:avLst>
                  <a:gd fmla="val 12796" name="adj"/>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29"/>
              <p:cNvSpPr/>
              <p:nvPr/>
            </p:nvSpPr>
            <p:spPr>
              <a:xfrm>
                <a:off x="4093516" y="4164767"/>
                <a:ext cx="1308410" cy="1308410"/>
              </a:xfrm>
              <a:prstGeom prst="blockArc">
                <a:avLst>
                  <a:gd fmla="val 10618269" name="adj1"/>
                  <a:gd fmla="val 21582470" name="adj2"/>
                  <a:gd fmla="val 12776" name="adj3"/>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8" name="Google Shape;1168;p29"/>
            <p:cNvSpPr/>
            <p:nvPr/>
          </p:nvSpPr>
          <p:spPr>
            <a:xfrm>
              <a:off x="1080767" y="4619050"/>
              <a:ext cx="53605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000000"/>
                  </a:solidFill>
                  <a:latin typeface="Montserrat"/>
                  <a:ea typeface="Montserrat"/>
                  <a:cs typeface="Montserrat"/>
                  <a:sym typeface="Montserrat"/>
                </a:rPr>
                <a:t>50</a:t>
              </a:r>
              <a:r>
                <a:rPr b="1" lang="en-US" sz="1050">
                  <a:solidFill>
                    <a:srgbClr val="000000"/>
                  </a:solidFill>
                  <a:latin typeface="Montserrat"/>
                  <a:ea typeface="Montserrat"/>
                  <a:cs typeface="Montserrat"/>
                  <a:sym typeface="Montserrat"/>
                </a:rPr>
                <a:t>%</a:t>
              </a:r>
              <a:endParaRPr b="1" sz="1050">
                <a:solidFill>
                  <a:srgbClr val="000000"/>
                </a:solidFill>
                <a:latin typeface="Montserrat"/>
                <a:ea typeface="Montserrat"/>
                <a:cs typeface="Montserrat"/>
                <a:sym typeface="Montserrat"/>
              </a:endParaRPr>
            </a:p>
          </p:txBody>
        </p:sp>
      </p:grpSp>
      <p:sp>
        <p:nvSpPr>
          <p:cNvPr id="1169" name="Google Shape;1169;p29"/>
          <p:cNvSpPr/>
          <p:nvPr/>
        </p:nvSpPr>
        <p:spPr>
          <a:xfrm>
            <a:off x="1725322" y="4389163"/>
            <a:ext cx="165405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SemiBold"/>
                <a:ea typeface="Montserrat SemiBold"/>
                <a:cs typeface="Montserrat SemiBold"/>
                <a:sym typeface="Montserrat SemiBold"/>
              </a:rPr>
              <a:t>Starting Capital</a:t>
            </a:r>
            <a:endParaRPr sz="1400">
              <a:solidFill>
                <a:schemeClr val="dk1"/>
              </a:solidFill>
              <a:latin typeface="Montserrat SemiBold"/>
              <a:ea typeface="Montserrat SemiBold"/>
              <a:cs typeface="Montserrat SemiBold"/>
              <a:sym typeface="Montserrat SemiBold"/>
            </a:endParaRPr>
          </a:p>
        </p:txBody>
      </p:sp>
      <p:grpSp>
        <p:nvGrpSpPr>
          <p:cNvPr id="1170" name="Google Shape;1170;p29"/>
          <p:cNvGrpSpPr/>
          <p:nvPr/>
        </p:nvGrpSpPr>
        <p:grpSpPr>
          <a:xfrm>
            <a:off x="4522521" y="4314614"/>
            <a:ext cx="537296" cy="525770"/>
            <a:chOff x="1080767" y="4486127"/>
            <a:chExt cx="537296" cy="525770"/>
          </a:xfrm>
        </p:grpSpPr>
        <p:grpSp>
          <p:nvGrpSpPr>
            <p:cNvPr id="1171" name="Google Shape;1171;p29"/>
            <p:cNvGrpSpPr/>
            <p:nvPr/>
          </p:nvGrpSpPr>
          <p:grpSpPr>
            <a:xfrm>
              <a:off x="1092293" y="4486127"/>
              <a:ext cx="525770" cy="525770"/>
              <a:chOff x="4093516" y="4164767"/>
              <a:chExt cx="1308410" cy="1308410"/>
            </a:xfrm>
          </p:grpSpPr>
          <p:sp>
            <p:nvSpPr>
              <p:cNvPr id="1172" name="Google Shape;1172;p29"/>
              <p:cNvSpPr/>
              <p:nvPr/>
            </p:nvSpPr>
            <p:spPr>
              <a:xfrm>
                <a:off x="4094110" y="4168446"/>
                <a:ext cx="1304731" cy="1304731"/>
              </a:xfrm>
              <a:prstGeom prst="donut">
                <a:avLst>
                  <a:gd fmla="val 12796" name="adj"/>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29"/>
              <p:cNvSpPr/>
              <p:nvPr/>
            </p:nvSpPr>
            <p:spPr>
              <a:xfrm>
                <a:off x="4093516" y="4164767"/>
                <a:ext cx="1308410" cy="1308410"/>
              </a:xfrm>
              <a:prstGeom prst="blockArc">
                <a:avLst>
                  <a:gd fmla="val 10279398" name="adj1"/>
                  <a:gd fmla="val 18148674" name="adj2"/>
                  <a:gd fmla="val 12731" name="adj3"/>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4" name="Google Shape;1174;p29"/>
            <p:cNvSpPr/>
            <p:nvPr/>
          </p:nvSpPr>
          <p:spPr>
            <a:xfrm>
              <a:off x="1080767" y="4619050"/>
              <a:ext cx="53605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000000"/>
                  </a:solidFill>
                  <a:latin typeface="Montserrat"/>
                  <a:ea typeface="Montserrat"/>
                  <a:cs typeface="Montserrat"/>
                  <a:sym typeface="Montserrat"/>
                </a:rPr>
                <a:t>30</a:t>
              </a:r>
              <a:r>
                <a:rPr b="1" lang="en-US" sz="1050">
                  <a:solidFill>
                    <a:srgbClr val="000000"/>
                  </a:solidFill>
                  <a:latin typeface="Montserrat"/>
                  <a:ea typeface="Montserrat"/>
                  <a:cs typeface="Montserrat"/>
                  <a:sym typeface="Montserrat"/>
                </a:rPr>
                <a:t>%</a:t>
              </a:r>
              <a:endParaRPr b="1" sz="1050">
                <a:solidFill>
                  <a:srgbClr val="000000"/>
                </a:solidFill>
                <a:latin typeface="Montserrat"/>
                <a:ea typeface="Montserrat"/>
                <a:cs typeface="Montserrat"/>
                <a:sym typeface="Montserrat"/>
              </a:endParaRPr>
            </a:p>
          </p:txBody>
        </p:sp>
      </p:grpSp>
      <p:sp>
        <p:nvSpPr>
          <p:cNvPr id="1175" name="Google Shape;1175;p29"/>
          <p:cNvSpPr/>
          <p:nvPr/>
        </p:nvSpPr>
        <p:spPr>
          <a:xfrm>
            <a:off x="5097917" y="4423611"/>
            <a:ext cx="192707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SemiBold"/>
                <a:ea typeface="Montserrat SemiBold"/>
                <a:cs typeface="Montserrat SemiBold"/>
                <a:sym typeface="Montserrat SemiBold"/>
              </a:rPr>
              <a:t>Imported Products</a:t>
            </a:r>
            <a:endParaRPr/>
          </a:p>
        </p:txBody>
      </p:sp>
      <p:grpSp>
        <p:nvGrpSpPr>
          <p:cNvPr id="1176" name="Google Shape;1176;p29"/>
          <p:cNvGrpSpPr/>
          <p:nvPr/>
        </p:nvGrpSpPr>
        <p:grpSpPr>
          <a:xfrm>
            <a:off x="1149926" y="5110223"/>
            <a:ext cx="537296" cy="525770"/>
            <a:chOff x="1080767" y="4486127"/>
            <a:chExt cx="537296" cy="525770"/>
          </a:xfrm>
        </p:grpSpPr>
        <p:grpSp>
          <p:nvGrpSpPr>
            <p:cNvPr id="1177" name="Google Shape;1177;p29"/>
            <p:cNvGrpSpPr/>
            <p:nvPr/>
          </p:nvGrpSpPr>
          <p:grpSpPr>
            <a:xfrm>
              <a:off x="1092293" y="4486127"/>
              <a:ext cx="525770" cy="525770"/>
              <a:chOff x="4093516" y="4164767"/>
              <a:chExt cx="1308410" cy="1308410"/>
            </a:xfrm>
          </p:grpSpPr>
          <p:sp>
            <p:nvSpPr>
              <p:cNvPr id="1178" name="Google Shape;1178;p29"/>
              <p:cNvSpPr/>
              <p:nvPr/>
            </p:nvSpPr>
            <p:spPr>
              <a:xfrm>
                <a:off x="4094110" y="4168446"/>
                <a:ext cx="1304731" cy="1304731"/>
              </a:xfrm>
              <a:prstGeom prst="donut">
                <a:avLst>
                  <a:gd fmla="val 12796" name="adj"/>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29"/>
              <p:cNvSpPr/>
              <p:nvPr/>
            </p:nvSpPr>
            <p:spPr>
              <a:xfrm>
                <a:off x="4093516" y="4164767"/>
                <a:ext cx="1308410" cy="1308410"/>
              </a:xfrm>
              <a:prstGeom prst="blockArc">
                <a:avLst>
                  <a:gd fmla="val 10258825" name="adj1"/>
                  <a:gd fmla="val 15450644" name="adj2"/>
                  <a:gd fmla="val 12695" name="adj3"/>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80" name="Google Shape;1180;p29"/>
            <p:cNvSpPr/>
            <p:nvPr/>
          </p:nvSpPr>
          <p:spPr>
            <a:xfrm>
              <a:off x="1080767" y="4619050"/>
              <a:ext cx="53605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000000"/>
                  </a:solidFill>
                  <a:latin typeface="Montserrat"/>
                  <a:ea typeface="Montserrat"/>
                  <a:cs typeface="Montserrat"/>
                  <a:sym typeface="Montserrat"/>
                </a:rPr>
                <a:t>20</a:t>
              </a:r>
              <a:r>
                <a:rPr b="1" lang="en-US" sz="1050">
                  <a:solidFill>
                    <a:srgbClr val="000000"/>
                  </a:solidFill>
                  <a:latin typeface="Montserrat"/>
                  <a:ea typeface="Montserrat"/>
                  <a:cs typeface="Montserrat"/>
                  <a:sym typeface="Montserrat"/>
                </a:rPr>
                <a:t>%</a:t>
              </a:r>
              <a:endParaRPr b="1" sz="1050">
                <a:solidFill>
                  <a:srgbClr val="000000"/>
                </a:solidFill>
                <a:latin typeface="Montserrat"/>
                <a:ea typeface="Montserrat"/>
                <a:cs typeface="Montserrat"/>
                <a:sym typeface="Montserrat"/>
              </a:endParaRPr>
            </a:p>
          </p:txBody>
        </p:sp>
      </p:grpSp>
      <p:sp>
        <p:nvSpPr>
          <p:cNvPr id="1181" name="Google Shape;1181;p29"/>
          <p:cNvSpPr/>
          <p:nvPr/>
        </p:nvSpPr>
        <p:spPr>
          <a:xfrm>
            <a:off x="1725322" y="5219220"/>
            <a:ext cx="192707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SemiBold"/>
                <a:ea typeface="Montserrat SemiBold"/>
                <a:cs typeface="Montserrat SemiBold"/>
                <a:sym typeface="Montserrat SemiBold"/>
              </a:rPr>
              <a:t>Employee Salaries</a:t>
            </a:r>
            <a:endParaRPr/>
          </a:p>
        </p:txBody>
      </p:sp>
      <p:grpSp>
        <p:nvGrpSpPr>
          <p:cNvPr id="1182" name="Google Shape;1182;p29"/>
          <p:cNvGrpSpPr/>
          <p:nvPr/>
        </p:nvGrpSpPr>
        <p:grpSpPr>
          <a:xfrm>
            <a:off x="4534047" y="5065448"/>
            <a:ext cx="537296" cy="525770"/>
            <a:chOff x="1080767" y="4486127"/>
            <a:chExt cx="537296" cy="525770"/>
          </a:xfrm>
        </p:grpSpPr>
        <p:grpSp>
          <p:nvGrpSpPr>
            <p:cNvPr id="1183" name="Google Shape;1183;p29"/>
            <p:cNvGrpSpPr/>
            <p:nvPr/>
          </p:nvGrpSpPr>
          <p:grpSpPr>
            <a:xfrm>
              <a:off x="1092293" y="4486127"/>
              <a:ext cx="525770" cy="525770"/>
              <a:chOff x="4093516" y="4164767"/>
              <a:chExt cx="1308410" cy="1308410"/>
            </a:xfrm>
          </p:grpSpPr>
          <p:sp>
            <p:nvSpPr>
              <p:cNvPr id="1184" name="Google Shape;1184;p29"/>
              <p:cNvSpPr/>
              <p:nvPr/>
            </p:nvSpPr>
            <p:spPr>
              <a:xfrm>
                <a:off x="4094110" y="4168446"/>
                <a:ext cx="1304731" cy="1304731"/>
              </a:xfrm>
              <a:prstGeom prst="donut">
                <a:avLst>
                  <a:gd fmla="val 12796" name="adj"/>
                </a:avLst>
              </a:prstGeom>
              <a:solidFill>
                <a:srgbClr val="FF4D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29"/>
              <p:cNvSpPr/>
              <p:nvPr/>
            </p:nvSpPr>
            <p:spPr>
              <a:xfrm>
                <a:off x="4093516" y="4164767"/>
                <a:ext cx="1308410" cy="1308410"/>
              </a:xfrm>
              <a:prstGeom prst="blockArc">
                <a:avLst>
                  <a:gd fmla="val 10613353" name="adj1"/>
                  <a:gd fmla="val 13812842" name="adj2"/>
                  <a:gd fmla="val 12622" name="adj3"/>
                </a:avLst>
              </a:prstGeom>
              <a:solidFill>
                <a:srgbClr val="0C2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86" name="Google Shape;1186;p29"/>
            <p:cNvSpPr/>
            <p:nvPr/>
          </p:nvSpPr>
          <p:spPr>
            <a:xfrm>
              <a:off x="1080767" y="4619050"/>
              <a:ext cx="53605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000000"/>
                  </a:solidFill>
                  <a:latin typeface="Montserrat"/>
                  <a:ea typeface="Montserrat"/>
                  <a:cs typeface="Montserrat"/>
                  <a:sym typeface="Montserrat"/>
                </a:rPr>
                <a:t>10</a:t>
              </a:r>
              <a:r>
                <a:rPr b="1" lang="en-US" sz="1050">
                  <a:solidFill>
                    <a:srgbClr val="000000"/>
                  </a:solidFill>
                  <a:latin typeface="Montserrat"/>
                  <a:ea typeface="Montserrat"/>
                  <a:cs typeface="Montserrat"/>
                  <a:sym typeface="Montserrat"/>
                </a:rPr>
                <a:t>%</a:t>
              </a:r>
              <a:endParaRPr b="1" sz="1050">
                <a:solidFill>
                  <a:srgbClr val="000000"/>
                </a:solidFill>
                <a:latin typeface="Montserrat"/>
                <a:ea typeface="Montserrat"/>
                <a:cs typeface="Montserrat"/>
                <a:sym typeface="Montserrat"/>
              </a:endParaRPr>
            </a:p>
          </p:txBody>
        </p:sp>
      </p:grpSp>
      <p:sp>
        <p:nvSpPr>
          <p:cNvPr id="1187" name="Google Shape;1187;p29"/>
          <p:cNvSpPr/>
          <p:nvPr/>
        </p:nvSpPr>
        <p:spPr>
          <a:xfrm>
            <a:off x="5109443" y="5174445"/>
            <a:ext cx="88269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SemiBold"/>
                <a:ea typeface="Montserrat SemiBold"/>
                <a:cs typeface="Montserrat SemiBold"/>
                <a:sym typeface="Montserrat SemiBold"/>
              </a:rPr>
              <a:t>Others</a:t>
            </a:r>
            <a:endParaRPr/>
          </a:p>
        </p:txBody>
      </p:sp>
      <p:grpSp>
        <p:nvGrpSpPr>
          <p:cNvPr id="1188" name="Google Shape;1188;p29"/>
          <p:cNvGrpSpPr/>
          <p:nvPr/>
        </p:nvGrpSpPr>
        <p:grpSpPr>
          <a:xfrm>
            <a:off x="213661" y="67740"/>
            <a:ext cx="8881440" cy="6765313"/>
            <a:chOff x="213661" y="67740"/>
            <a:chExt cx="8881440" cy="6765313"/>
          </a:xfrm>
        </p:grpSpPr>
        <p:sp>
          <p:nvSpPr>
            <p:cNvPr id="1189" name="Google Shape;1189;p29"/>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29"/>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29"/>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29"/>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29"/>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29"/>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29"/>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29"/>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7" name="Google Shape;1197;p29"/>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8" name="Google Shape;1198;p29"/>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29"/>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29"/>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29"/>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29"/>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3" name="Google Shape;1203;p29"/>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4" name="Google Shape;1204;p29"/>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5" name="Google Shape;1205;p29"/>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6" name="Google Shape;1206;p29"/>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29"/>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29"/>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29"/>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29"/>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29"/>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29"/>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29"/>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29"/>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29"/>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29"/>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29"/>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29"/>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29"/>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29"/>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29"/>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29"/>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29"/>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29"/>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29"/>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29"/>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29"/>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29"/>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29"/>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29"/>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29"/>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29"/>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29"/>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29"/>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29"/>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29"/>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29"/>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29"/>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29"/>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29"/>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29"/>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29"/>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29"/>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247" name="Shape 1247"/>
        <p:cNvGrpSpPr/>
        <p:nvPr/>
      </p:nvGrpSpPr>
      <p:grpSpPr>
        <a:xfrm>
          <a:off x="0" y="0"/>
          <a:ext cx="0" cy="0"/>
          <a:chOff x="0" y="0"/>
          <a:chExt cx="0" cy="0"/>
        </a:xfrm>
      </p:grpSpPr>
      <p:sp>
        <p:nvSpPr>
          <p:cNvPr id="1248" name="Google Shape;1248;p30"/>
          <p:cNvSpPr/>
          <p:nvPr/>
        </p:nvSpPr>
        <p:spPr>
          <a:xfrm>
            <a:off x="1012246" y="1640720"/>
            <a:ext cx="5846017" cy="24622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Visit our store every Monday to Saturday from 9am to 10pm and Sun 10am to 9pm at [ADDRESS].</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Contact [NAME OF COMPANY] through any of these contact details :</a:t>
            </a:r>
            <a:endParaRPr/>
          </a:p>
          <a:p>
            <a:pPr indent="0" lvl="0" marL="0" marR="0" rtl="0" algn="l">
              <a:spcBef>
                <a:spcPts val="0"/>
              </a:spcBef>
              <a:spcAft>
                <a:spcPts val="0"/>
              </a:spcAft>
              <a:buNone/>
            </a:pP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[Phone Number]</a:t>
            </a:r>
            <a:endParaRPr/>
          </a:p>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[Email]</a:t>
            </a:r>
            <a:endParaRPr/>
          </a:p>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[Website]</a:t>
            </a:r>
            <a:endParaRPr/>
          </a:p>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[Social Media Account/S]</a:t>
            </a:r>
            <a:endParaRPr sz="1400">
              <a:solidFill>
                <a:schemeClr val="dk1"/>
              </a:solidFill>
              <a:latin typeface="Montserrat"/>
              <a:ea typeface="Montserrat"/>
              <a:cs typeface="Montserrat"/>
              <a:sym typeface="Montserrat"/>
            </a:endParaRPr>
          </a:p>
        </p:txBody>
      </p:sp>
      <p:sp>
        <p:nvSpPr>
          <p:cNvPr id="1249" name="Google Shape;1249;p30"/>
          <p:cNvSpPr/>
          <p:nvPr/>
        </p:nvSpPr>
        <p:spPr>
          <a:xfrm>
            <a:off x="999547" y="1095152"/>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Contact Us</a:t>
            </a:r>
            <a:endParaRPr sz="3200">
              <a:solidFill>
                <a:srgbClr val="0C2951"/>
              </a:solidFill>
              <a:latin typeface="Montserrat SemiBold"/>
              <a:ea typeface="Montserrat SemiBold"/>
              <a:cs typeface="Montserrat SemiBold"/>
              <a:sym typeface="Montserrat SemiBold"/>
            </a:endParaRPr>
          </a:p>
        </p:txBody>
      </p:sp>
      <p:sp>
        <p:nvSpPr>
          <p:cNvPr id="1250" name="Google Shape;1250;p30"/>
          <p:cNvSpPr/>
          <p:nvPr/>
        </p:nvSpPr>
        <p:spPr>
          <a:xfrm>
            <a:off x="3957026" y="3852015"/>
            <a:ext cx="4925764" cy="2731214"/>
          </a:xfrm>
          <a:prstGeom prst="rect">
            <a:avLst/>
          </a:prstGeom>
          <a:blipFill rotWithShape="1">
            <a:blip r:embed="rId3">
              <a:alphaModFix/>
            </a:blip>
            <a:stretch>
              <a:fillRect b="-31229" l="-890" r="-819" t="-120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51" name="Google Shape;1251;p30"/>
          <p:cNvGrpSpPr/>
          <p:nvPr/>
        </p:nvGrpSpPr>
        <p:grpSpPr>
          <a:xfrm>
            <a:off x="213661" y="67740"/>
            <a:ext cx="8881440" cy="6765313"/>
            <a:chOff x="213661" y="67740"/>
            <a:chExt cx="8881440" cy="6765313"/>
          </a:xfrm>
        </p:grpSpPr>
        <p:sp>
          <p:nvSpPr>
            <p:cNvPr id="1252" name="Google Shape;1252;p30"/>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30"/>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30"/>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30"/>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30"/>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30"/>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30"/>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30"/>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30"/>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30"/>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30"/>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30"/>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30"/>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30"/>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30"/>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30"/>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30"/>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9" name="Google Shape;1269;p30"/>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30"/>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30"/>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30"/>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30"/>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30"/>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30"/>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30"/>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30"/>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30"/>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30"/>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30"/>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30"/>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30"/>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30"/>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30"/>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30"/>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30"/>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30"/>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30"/>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30"/>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30"/>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30"/>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30"/>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30"/>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30"/>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30"/>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30"/>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30"/>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30"/>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30"/>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30"/>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30"/>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30"/>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30"/>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4" name="Google Shape;1304;p30"/>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5" name="Google Shape;1305;p30"/>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6" name="Google Shape;1306;p30"/>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310" name="Shape 1310"/>
        <p:cNvGrpSpPr/>
        <p:nvPr/>
      </p:nvGrpSpPr>
      <p:grpSpPr>
        <a:xfrm>
          <a:off x="0" y="0"/>
          <a:ext cx="0" cy="0"/>
          <a:chOff x="0" y="0"/>
          <a:chExt cx="0" cy="0"/>
        </a:xfrm>
      </p:grpSpPr>
      <p:sp>
        <p:nvSpPr>
          <p:cNvPr id="1311" name="Google Shape;1311;p31"/>
          <p:cNvSpPr/>
          <p:nvPr/>
        </p:nvSpPr>
        <p:spPr>
          <a:xfrm>
            <a:off x="1601227" y="2767281"/>
            <a:ext cx="5941547"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0C2951"/>
                </a:solidFill>
                <a:latin typeface="Montserrat"/>
                <a:ea typeface="Montserrat"/>
                <a:cs typeface="Montserrat"/>
                <a:sym typeface="Montserrat"/>
              </a:rPr>
              <a:t>Thank You</a:t>
            </a:r>
            <a:endParaRPr/>
          </a:p>
        </p:txBody>
      </p:sp>
      <p:grpSp>
        <p:nvGrpSpPr>
          <p:cNvPr id="1312" name="Google Shape;1312;p31"/>
          <p:cNvGrpSpPr/>
          <p:nvPr/>
        </p:nvGrpSpPr>
        <p:grpSpPr>
          <a:xfrm>
            <a:off x="213661" y="67740"/>
            <a:ext cx="8881440" cy="6765313"/>
            <a:chOff x="213661" y="67740"/>
            <a:chExt cx="8881440" cy="6765313"/>
          </a:xfrm>
        </p:grpSpPr>
        <p:sp>
          <p:nvSpPr>
            <p:cNvPr id="1313" name="Google Shape;1313;p31"/>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31"/>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31"/>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31"/>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31"/>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31"/>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31"/>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0" name="Google Shape;1320;p31"/>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31"/>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31"/>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31"/>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31"/>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31"/>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31"/>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31"/>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31"/>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31"/>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31"/>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31"/>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31"/>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31"/>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4" name="Google Shape;1334;p31"/>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31"/>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31"/>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31"/>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31"/>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9" name="Google Shape;1339;p31"/>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31"/>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31"/>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31"/>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31"/>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31"/>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5" name="Google Shape;1345;p31"/>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6" name="Google Shape;1346;p31"/>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31"/>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8" name="Google Shape;1348;p31"/>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31"/>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31"/>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31"/>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31"/>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31"/>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4" name="Google Shape;1354;p31"/>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31"/>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31"/>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7" name="Google Shape;1357;p31"/>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8" name="Google Shape;1358;p31"/>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9" name="Google Shape;1359;p31"/>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31"/>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31"/>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31"/>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3" name="Google Shape;1363;p31"/>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31"/>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31"/>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31"/>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31"/>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8" name="Google Shape;1368;p31"/>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31"/>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p31"/>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31"/>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151" name="Shape 151"/>
        <p:cNvGrpSpPr/>
        <p:nvPr/>
      </p:nvGrpSpPr>
      <p:grpSpPr>
        <a:xfrm>
          <a:off x="0" y="0"/>
          <a:ext cx="0" cy="0"/>
          <a:chOff x="0" y="0"/>
          <a:chExt cx="0" cy="0"/>
        </a:xfrm>
      </p:grpSpPr>
      <p:sp>
        <p:nvSpPr>
          <p:cNvPr id="152" name="Google Shape;152;p14"/>
          <p:cNvSpPr/>
          <p:nvPr/>
        </p:nvSpPr>
        <p:spPr>
          <a:xfrm>
            <a:off x="337802" y="404457"/>
            <a:ext cx="4827711" cy="295688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2503338" y="4108454"/>
            <a:ext cx="5332139" cy="1118255"/>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chemeClr val="dk1"/>
                </a:solidFill>
                <a:latin typeface="Montserrat"/>
                <a:ea typeface="Montserrat"/>
                <a:cs typeface="Montserrat"/>
                <a:sym typeface="Montserrat"/>
              </a:rPr>
              <a:t>Comic One is a pop culture merchandise store based in San Diego, California specializing in action figures and stuffed toys. Active since 1990, it was founded by Zeno Bay who was a comic book writer and co-player.</a:t>
            </a:r>
            <a:endParaRPr sz="1400">
              <a:solidFill>
                <a:srgbClr val="000000"/>
              </a:solidFill>
              <a:latin typeface="Montserrat"/>
              <a:ea typeface="Montserrat"/>
              <a:cs typeface="Montserrat"/>
              <a:sym typeface="Montserrat"/>
            </a:endParaRPr>
          </a:p>
        </p:txBody>
      </p:sp>
      <p:sp>
        <p:nvSpPr>
          <p:cNvPr id="154" name="Google Shape;154;p14"/>
          <p:cNvSpPr/>
          <p:nvPr/>
        </p:nvSpPr>
        <p:spPr>
          <a:xfrm>
            <a:off x="2489050" y="3604361"/>
            <a:ext cx="23199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3200" u="none" strike="noStrike">
                <a:solidFill>
                  <a:srgbClr val="0C2951"/>
                </a:solidFill>
                <a:latin typeface="Montserrat SemiBold"/>
                <a:ea typeface="Montserrat SemiBold"/>
                <a:cs typeface="Montserrat SemiBold"/>
                <a:sym typeface="Montserrat SemiBold"/>
              </a:rPr>
              <a:t>About Us</a:t>
            </a:r>
            <a:endParaRPr sz="3200">
              <a:solidFill>
                <a:srgbClr val="0C2951"/>
              </a:solidFill>
              <a:latin typeface="Montserrat SemiBold"/>
              <a:ea typeface="Montserrat SemiBold"/>
              <a:cs typeface="Montserrat SemiBold"/>
              <a:sym typeface="Montserrat SemiBold"/>
            </a:endParaRPr>
          </a:p>
        </p:txBody>
      </p:sp>
      <p:grpSp>
        <p:nvGrpSpPr>
          <p:cNvPr id="155" name="Google Shape;155;p14"/>
          <p:cNvGrpSpPr/>
          <p:nvPr/>
        </p:nvGrpSpPr>
        <p:grpSpPr>
          <a:xfrm>
            <a:off x="213661" y="67740"/>
            <a:ext cx="8881440" cy="6765313"/>
            <a:chOff x="213661" y="67740"/>
            <a:chExt cx="8881440" cy="6765313"/>
          </a:xfrm>
        </p:grpSpPr>
        <p:sp>
          <p:nvSpPr>
            <p:cNvPr id="156" name="Google Shape;156;p14"/>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14"/>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4"/>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4"/>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4"/>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4"/>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4"/>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4"/>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4"/>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4"/>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4"/>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4"/>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4"/>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4"/>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4"/>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4"/>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4"/>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4"/>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4"/>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4"/>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4"/>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4"/>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4"/>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4"/>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4"/>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4"/>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4"/>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4"/>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4"/>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4"/>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4"/>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4"/>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4"/>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4"/>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4"/>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4"/>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4"/>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4"/>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4"/>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4"/>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4"/>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4"/>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4"/>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4"/>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4"/>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4"/>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4"/>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4"/>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4"/>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4"/>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4"/>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4"/>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4"/>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4"/>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4"/>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4"/>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4"/>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4"/>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218" name="Shape 218"/>
        <p:cNvGrpSpPr/>
        <p:nvPr/>
      </p:nvGrpSpPr>
      <p:grpSpPr>
        <a:xfrm>
          <a:off x="0" y="0"/>
          <a:ext cx="0" cy="0"/>
          <a:chOff x="0" y="0"/>
          <a:chExt cx="0" cy="0"/>
        </a:xfrm>
      </p:grpSpPr>
      <p:sp>
        <p:nvSpPr>
          <p:cNvPr id="219" name="Google Shape;219;p15"/>
          <p:cNvSpPr/>
          <p:nvPr/>
        </p:nvSpPr>
        <p:spPr>
          <a:xfrm>
            <a:off x="1218682" y="4057083"/>
            <a:ext cx="4636881" cy="1118255"/>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None/>
            </a:pPr>
            <a:r>
              <a:rPr lang="en-US" sz="1400">
                <a:solidFill>
                  <a:schemeClr val="dk1"/>
                </a:solidFill>
                <a:latin typeface="Montserrat"/>
                <a:ea typeface="Montserrat"/>
                <a:cs typeface="Montserrat"/>
                <a:sym typeface="Montserrat"/>
              </a:rPr>
              <a:t>Comic One envisions itself to be an adaptive, trend setting merchandise store that is affordable and never compromises on its values of integrity, respect, and discipline. </a:t>
            </a:r>
            <a:endParaRPr sz="1400">
              <a:solidFill>
                <a:srgbClr val="000000"/>
              </a:solidFill>
              <a:latin typeface="Montserrat"/>
              <a:ea typeface="Montserrat"/>
              <a:cs typeface="Montserrat"/>
              <a:sym typeface="Montserrat"/>
            </a:endParaRPr>
          </a:p>
        </p:txBody>
      </p:sp>
      <p:sp>
        <p:nvSpPr>
          <p:cNvPr id="220" name="Google Shape;220;p15"/>
          <p:cNvSpPr/>
          <p:nvPr/>
        </p:nvSpPr>
        <p:spPr>
          <a:xfrm>
            <a:off x="1223444" y="3534473"/>
            <a:ext cx="174343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Vision</a:t>
            </a:r>
            <a:endParaRPr sz="3200">
              <a:solidFill>
                <a:srgbClr val="0C2951"/>
              </a:solidFill>
              <a:latin typeface="Montserrat SemiBold"/>
              <a:ea typeface="Montserrat SemiBold"/>
              <a:cs typeface="Montserrat SemiBold"/>
              <a:sym typeface="Montserrat SemiBold"/>
            </a:endParaRPr>
          </a:p>
        </p:txBody>
      </p:sp>
      <p:sp>
        <p:nvSpPr>
          <p:cNvPr id="221" name="Google Shape;221;p15"/>
          <p:cNvSpPr/>
          <p:nvPr/>
        </p:nvSpPr>
        <p:spPr>
          <a:xfrm>
            <a:off x="3890455" y="442677"/>
            <a:ext cx="4827711" cy="295688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2" name="Google Shape;222;p15"/>
          <p:cNvGrpSpPr/>
          <p:nvPr/>
        </p:nvGrpSpPr>
        <p:grpSpPr>
          <a:xfrm>
            <a:off x="213661" y="67740"/>
            <a:ext cx="8881440" cy="6765313"/>
            <a:chOff x="213661" y="67740"/>
            <a:chExt cx="8881440" cy="6765313"/>
          </a:xfrm>
        </p:grpSpPr>
        <p:sp>
          <p:nvSpPr>
            <p:cNvPr id="223" name="Google Shape;223;p15"/>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5"/>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5"/>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5"/>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5"/>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5"/>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5"/>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5"/>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5"/>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5"/>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5"/>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5"/>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5"/>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5"/>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5"/>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5"/>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5"/>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5"/>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5"/>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5"/>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5"/>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5"/>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5"/>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5"/>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5"/>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5"/>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5"/>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5"/>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5"/>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5"/>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5"/>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5"/>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5"/>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5"/>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5"/>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5"/>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5"/>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5"/>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5"/>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5"/>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5"/>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5"/>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5"/>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5"/>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5"/>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5"/>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5"/>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5"/>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5"/>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5"/>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5"/>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5"/>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5"/>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5"/>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5"/>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5"/>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5"/>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5"/>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5"/>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285" name="Shape 285"/>
        <p:cNvGrpSpPr/>
        <p:nvPr/>
      </p:nvGrpSpPr>
      <p:grpSpPr>
        <a:xfrm>
          <a:off x="0" y="0"/>
          <a:ext cx="0" cy="0"/>
          <a:chOff x="0" y="0"/>
          <a:chExt cx="0" cy="0"/>
        </a:xfrm>
      </p:grpSpPr>
      <p:sp>
        <p:nvSpPr>
          <p:cNvPr id="286" name="Google Shape;286;p16"/>
          <p:cNvSpPr/>
          <p:nvPr/>
        </p:nvSpPr>
        <p:spPr>
          <a:xfrm>
            <a:off x="3275190" y="4222671"/>
            <a:ext cx="4508405" cy="844783"/>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chemeClr val="dk1"/>
                </a:solidFill>
                <a:latin typeface="Montserrat"/>
                <a:ea typeface="Montserrat"/>
                <a:cs typeface="Montserrat"/>
                <a:sym typeface="Montserrat"/>
              </a:rPr>
              <a:t>Our mission is to become a well renowned merchandise store in California and to establish 3 branches nationwide by the year 2030.</a:t>
            </a:r>
            <a:endParaRPr sz="1400">
              <a:solidFill>
                <a:srgbClr val="000000"/>
              </a:solidFill>
              <a:latin typeface="Montserrat"/>
              <a:ea typeface="Montserrat"/>
              <a:cs typeface="Montserrat"/>
              <a:sym typeface="Montserrat"/>
            </a:endParaRPr>
          </a:p>
        </p:txBody>
      </p:sp>
      <p:sp>
        <p:nvSpPr>
          <p:cNvPr id="287" name="Google Shape;287;p16"/>
          <p:cNvSpPr/>
          <p:nvPr/>
        </p:nvSpPr>
        <p:spPr>
          <a:xfrm>
            <a:off x="3260900" y="3637896"/>
            <a:ext cx="200439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Mission</a:t>
            </a:r>
            <a:endParaRPr sz="3200">
              <a:solidFill>
                <a:srgbClr val="0C2951"/>
              </a:solidFill>
              <a:latin typeface="Montserrat SemiBold"/>
              <a:ea typeface="Montserrat SemiBold"/>
              <a:cs typeface="Montserrat SemiBold"/>
              <a:sym typeface="Montserrat SemiBold"/>
            </a:endParaRPr>
          </a:p>
        </p:txBody>
      </p:sp>
      <p:sp>
        <p:nvSpPr>
          <p:cNvPr id="288" name="Google Shape;288;p16"/>
          <p:cNvSpPr/>
          <p:nvPr/>
        </p:nvSpPr>
        <p:spPr>
          <a:xfrm>
            <a:off x="296165" y="367684"/>
            <a:ext cx="4827711" cy="295688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9" name="Google Shape;289;p16"/>
          <p:cNvGrpSpPr/>
          <p:nvPr/>
        </p:nvGrpSpPr>
        <p:grpSpPr>
          <a:xfrm>
            <a:off x="213661" y="67740"/>
            <a:ext cx="8881440" cy="6765313"/>
            <a:chOff x="213661" y="67740"/>
            <a:chExt cx="8881440" cy="6765313"/>
          </a:xfrm>
        </p:grpSpPr>
        <p:sp>
          <p:nvSpPr>
            <p:cNvPr id="290" name="Google Shape;290;p16"/>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6"/>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6"/>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6"/>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6"/>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6"/>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6"/>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6"/>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6"/>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6"/>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6"/>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6"/>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6"/>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6"/>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6"/>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6"/>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6"/>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6"/>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6"/>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6"/>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6"/>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6"/>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6"/>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6"/>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6"/>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6"/>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6"/>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6"/>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6"/>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6"/>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6"/>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6"/>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6"/>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6"/>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6"/>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6"/>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6"/>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6"/>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6"/>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6"/>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6"/>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6"/>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6"/>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6"/>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6"/>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6"/>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6"/>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6"/>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6"/>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6"/>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6"/>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6"/>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6"/>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6"/>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6"/>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6"/>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6"/>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6"/>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6"/>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352" name="Shape 352"/>
        <p:cNvGrpSpPr/>
        <p:nvPr/>
      </p:nvGrpSpPr>
      <p:grpSpPr>
        <a:xfrm>
          <a:off x="0" y="0"/>
          <a:ext cx="0" cy="0"/>
          <a:chOff x="0" y="0"/>
          <a:chExt cx="0" cy="0"/>
        </a:xfrm>
      </p:grpSpPr>
      <p:sp>
        <p:nvSpPr>
          <p:cNvPr id="353" name="Google Shape;353;p17"/>
          <p:cNvSpPr/>
          <p:nvPr/>
        </p:nvSpPr>
        <p:spPr>
          <a:xfrm>
            <a:off x="1308340" y="4039348"/>
            <a:ext cx="232321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Montserrat"/>
                <a:ea typeface="Montserrat"/>
                <a:cs typeface="Montserrat"/>
                <a:sym typeface="Montserrat"/>
              </a:rPr>
              <a:t>Chief Executive Officer</a:t>
            </a:r>
            <a:endParaRPr i="1" sz="1400">
              <a:solidFill>
                <a:srgbClr val="7F7F7F"/>
              </a:solidFill>
              <a:latin typeface="Montserrat"/>
              <a:ea typeface="Montserrat"/>
              <a:cs typeface="Montserrat"/>
              <a:sym typeface="Montserrat"/>
            </a:endParaRPr>
          </a:p>
        </p:txBody>
      </p:sp>
      <p:sp>
        <p:nvSpPr>
          <p:cNvPr id="354" name="Google Shape;354;p17"/>
          <p:cNvSpPr/>
          <p:nvPr/>
        </p:nvSpPr>
        <p:spPr>
          <a:xfrm>
            <a:off x="1512134" y="3719708"/>
            <a:ext cx="191563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Toby Black</a:t>
            </a:r>
            <a:endParaRPr sz="2000">
              <a:solidFill>
                <a:srgbClr val="8FCD00"/>
              </a:solidFill>
              <a:latin typeface="Montserrat SemiBold"/>
              <a:ea typeface="Montserrat SemiBold"/>
              <a:cs typeface="Montserrat SemiBold"/>
              <a:sym typeface="Montserrat SemiBold"/>
            </a:endParaRPr>
          </a:p>
        </p:txBody>
      </p:sp>
      <p:sp>
        <p:nvSpPr>
          <p:cNvPr id="355" name="Google Shape;355;p17"/>
          <p:cNvSpPr/>
          <p:nvPr/>
        </p:nvSpPr>
        <p:spPr>
          <a:xfrm>
            <a:off x="1512134" y="4346811"/>
            <a:ext cx="1915631" cy="1226811"/>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1200">
                <a:solidFill>
                  <a:schemeClr val="dk1"/>
                </a:solidFill>
                <a:latin typeface="Montserrat"/>
                <a:ea typeface="Montserrat"/>
                <a:cs typeface="Montserrat"/>
                <a:sym typeface="Montserrat"/>
              </a:rPr>
              <a:t>Manages and sustains the company’s overall development and growth, financially and technically.</a:t>
            </a:r>
            <a:endParaRPr sz="1200">
              <a:solidFill>
                <a:srgbClr val="000000"/>
              </a:solidFill>
              <a:latin typeface="Montserrat"/>
              <a:ea typeface="Montserrat"/>
              <a:cs typeface="Montserrat"/>
              <a:sym typeface="Montserrat"/>
            </a:endParaRPr>
          </a:p>
        </p:txBody>
      </p:sp>
      <p:sp>
        <p:nvSpPr>
          <p:cNvPr id="356" name="Google Shape;356;p17"/>
          <p:cNvSpPr/>
          <p:nvPr/>
        </p:nvSpPr>
        <p:spPr>
          <a:xfrm>
            <a:off x="1641861" y="1785500"/>
            <a:ext cx="1656176" cy="1656176"/>
          </a:xfrm>
          <a:prstGeom prst="rect">
            <a:avLst/>
          </a:prstGeom>
          <a:blipFill rotWithShape="1">
            <a:blip r:embed="rId3">
              <a:alphaModFix/>
            </a:blip>
            <a:stretch>
              <a:fillRect b="-21359" l="-44692" r="-54134" t="-11391"/>
            </a:stretch>
          </a:blip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7"/>
          <p:cNvSpPr/>
          <p:nvPr/>
        </p:nvSpPr>
        <p:spPr>
          <a:xfrm>
            <a:off x="5321208" y="4343927"/>
            <a:ext cx="1865964" cy="147732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chemeClr val="dk1"/>
                </a:solidFill>
                <a:latin typeface="Montserrat"/>
                <a:ea typeface="Montserrat"/>
                <a:cs typeface="Montserrat"/>
                <a:sym typeface="Montserrat"/>
              </a:rPr>
              <a:t>Tasked with planning, implementing and controlling the marketing strategies for the company’s products</a:t>
            </a:r>
            <a:endParaRPr sz="1200">
              <a:solidFill>
                <a:srgbClr val="000000"/>
              </a:solidFill>
              <a:latin typeface="Montserrat"/>
              <a:ea typeface="Montserrat"/>
              <a:cs typeface="Montserrat"/>
              <a:sym typeface="Montserrat"/>
            </a:endParaRPr>
          </a:p>
        </p:txBody>
      </p:sp>
      <p:sp>
        <p:nvSpPr>
          <p:cNvPr id="358" name="Google Shape;358;p17"/>
          <p:cNvSpPr/>
          <p:nvPr/>
        </p:nvSpPr>
        <p:spPr>
          <a:xfrm>
            <a:off x="5213984" y="3722085"/>
            <a:ext cx="208041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Lexie Yu</a:t>
            </a:r>
            <a:endParaRPr sz="2000">
              <a:solidFill>
                <a:srgbClr val="8FCD00"/>
              </a:solidFill>
              <a:latin typeface="Montserrat SemiBold"/>
              <a:ea typeface="Montserrat SemiBold"/>
              <a:cs typeface="Montserrat SemiBold"/>
              <a:sym typeface="Montserrat SemiBold"/>
            </a:endParaRPr>
          </a:p>
        </p:txBody>
      </p:sp>
      <p:sp>
        <p:nvSpPr>
          <p:cNvPr id="359" name="Google Shape;359;p17"/>
          <p:cNvSpPr/>
          <p:nvPr/>
        </p:nvSpPr>
        <p:spPr>
          <a:xfrm>
            <a:off x="5015583" y="4034877"/>
            <a:ext cx="247721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Montserrat"/>
                <a:ea typeface="Montserrat"/>
                <a:cs typeface="Montserrat"/>
                <a:sym typeface="Montserrat"/>
              </a:rPr>
              <a:t>Chief Marketing Officer</a:t>
            </a:r>
            <a:endParaRPr i="1" sz="1400">
              <a:solidFill>
                <a:srgbClr val="7F7F7F"/>
              </a:solidFill>
              <a:latin typeface="Montserrat"/>
              <a:ea typeface="Montserrat"/>
              <a:cs typeface="Montserrat"/>
              <a:sym typeface="Montserrat"/>
            </a:endParaRPr>
          </a:p>
        </p:txBody>
      </p:sp>
      <p:sp>
        <p:nvSpPr>
          <p:cNvPr id="360" name="Google Shape;360;p17"/>
          <p:cNvSpPr/>
          <p:nvPr/>
        </p:nvSpPr>
        <p:spPr>
          <a:xfrm>
            <a:off x="5426102" y="1785500"/>
            <a:ext cx="1656176" cy="1656176"/>
          </a:xfrm>
          <a:prstGeom prst="rect">
            <a:avLst/>
          </a:prstGeom>
          <a:blipFill rotWithShape="1">
            <a:blip r:embed="rId4">
              <a:alphaModFix/>
            </a:blip>
            <a:stretch>
              <a:fillRect b="0" l="0" r="0" t="0"/>
            </a:stretch>
          </a:blip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7"/>
          <p:cNvSpPr/>
          <p:nvPr/>
        </p:nvSpPr>
        <p:spPr>
          <a:xfrm>
            <a:off x="2941041" y="696313"/>
            <a:ext cx="326191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C2951"/>
                </a:solidFill>
                <a:latin typeface="Montserrat SemiBold"/>
                <a:ea typeface="Montserrat SemiBold"/>
                <a:cs typeface="Montserrat SemiBold"/>
                <a:sym typeface="Montserrat SemiBold"/>
              </a:rPr>
              <a:t>THE TEAM</a:t>
            </a:r>
            <a:endParaRPr sz="3200">
              <a:solidFill>
                <a:srgbClr val="0C2951"/>
              </a:solidFill>
              <a:latin typeface="Montserrat SemiBold"/>
              <a:ea typeface="Montserrat SemiBold"/>
              <a:cs typeface="Montserrat SemiBold"/>
              <a:sym typeface="Montserrat SemiBold"/>
            </a:endParaRPr>
          </a:p>
        </p:txBody>
      </p:sp>
      <p:grpSp>
        <p:nvGrpSpPr>
          <p:cNvPr id="362" name="Google Shape;362;p17"/>
          <p:cNvGrpSpPr/>
          <p:nvPr/>
        </p:nvGrpSpPr>
        <p:grpSpPr>
          <a:xfrm>
            <a:off x="213661" y="67740"/>
            <a:ext cx="8881440" cy="6765313"/>
            <a:chOff x="213661" y="67740"/>
            <a:chExt cx="8881440" cy="6765313"/>
          </a:xfrm>
        </p:grpSpPr>
        <p:sp>
          <p:nvSpPr>
            <p:cNvPr id="363" name="Google Shape;363;p17"/>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7"/>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7"/>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7"/>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7"/>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7"/>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7"/>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7"/>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7"/>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7"/>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7"/>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7"/>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7"/>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7"/>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7"/>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7"/>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7"/>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7"/>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7"/>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7"/>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7"/>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7"/>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7"/>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7"/>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7"/>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7"/>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7"/>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7"/>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7"/>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7"/>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7"/>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7"/>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7"/>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7"/>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7"/>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7"/>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7"/>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7"/>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7"/>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7"/>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7"/>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7"/>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7"/>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7"/>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7"/>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7"/>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7"/>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7"/>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7"/>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7"/>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7"/>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7"/>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7"/>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7"/>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7"/>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7"/>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7"/>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7"/>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425" name="Shape 425"/>
        <p:cNvGrpSpPr/>
        <p:nvPr/>
      </p:nvGrpSpPr>
      <p:grpSpPr>
        <a:xfrm>
          <a:off x="0" y="0"/>
          <a:ext cx="0" cy="0"/>
          <a:chOff x="0" y="0"/>
          <a:chExt cx="0" cy="0"/>
        </a:xfrm>
      </p:grpSpPr>
      <p:sp>
        <p:nvSpPr>
          <p:cNvPr id="426" name="Google Shape;426;p18"/>
          <p:cNvSpPr/>
          <p:nvPr/>
        </p:nvSpPr>
        <p:spPr>
          <a:xfrm>
            <a:off x="1647397" y="1789574"/>
            <a:ext cx="1656176" cy="1656176"/>
          </a:xfrm>
          <a:prstGeom prst="rect">
            <a:avLst/>
          </a:prstGeom>
          <a:blipFill rotWithShape="1">
            <a:blip r:embed="rId3">
              <a:alphaModFix/>
            </a:blip>
            <a:stretch>
              <a:fillRect b="-20457" l="-9199" r="-11404" t="-2299"/>
            </a:stretch>
          </a:blip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18"/>
          <p:cNvSpPr/>
          <p:nvPr/>
        </p:nvSpPr>
        <p:spPr>
          <a:xfrm>
            <a:off x="1482970" y="4267776"/>
            <a:ext cx="1985031" cy="1477328"/>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1200">
                <a:solidFill>
                  <a:schemeClr val="dk1"/>
                </a:solidFill>
                <a:latin typeface="Montserrat"/>
                <a:ea typeface="Montserrat"/>
                <a:cs typeface="Montserrat"/>
                <a:sym typeface="Montserrat"/>
              </a:rPr>
              <a:t>Tasked with product and company advertising as well as marketing through the use of social media and the internet.</a:t>
            </a:r>
            <a:endParaRPr sz="1200">
              <a:solidFill>
                <a:srgbClr val="000000"/>
              </a:solidFill>
              <a:latin typeface="Montserrat"/>
              <a:ea typeface="Montserrat"/>
              <a:cs typeface="Montserrat"/>
              <a:sym typeface="Montserrat"/>
            </a:endParaRPr>
          </a:p>
        </p:txBody>
      </p:sp>
      <p:sp>
        <p:nvSpPr>
          <p:cNvPr id="428" name="Google Shape;428;p18"/>
          <p:cNvSpPr/>
          <p:nvPr/>
        </p:nvSpPr>
        <p:spPr>
          <a:xfrm>
            <a:off x="783365" y="3963609"/>
            <a:ext cx="3384241"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Montserrat"/>
                <a:ea typeface="Montserrat"/>
                <a:cs typeface="Montserrat"/>
                <a:sym typeface="Montserrat"/>
              </a:rPr>
              <a:t>Social Media Marketing Manager</a:t>
            </a:r>
            <a:endParaRPr i="1" sz="1400">
              <a:solidFill>
                <a:srgbClr val="7F7F7F"/>
              </a:solidFill>
              <a:latin typeface="Montserrat"/>
              <a:ea typeface="Montserrat"/>
              <a:cs typeface="Montserrat"/>
              <a:sym typeface="Montserrat"/>
            </a:endParaRPr>
          </a:p>
        </p:txBody>
      </p:sp>
      <p:sp>
        <p:nvSpPr>
          <p:cNvPr id="429" name="Google Shape;429;p18"/>
          <p:cNvSpPr/>
          <p:nvPr/>
        </p:nvSpPr>
        <p:spPr>
          <a:xfrm>
            <a:off x="1425126" y="3644681"/>
            <a:ext cx="210071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Renz Johnson</a:t>
            </a:r>
            <a:endParaRPr sz="2000">
              <a:solidFill>
                <a:srgbClr val="8FCD00"/>
              </a:solidFill>
              <a:latin typeface="Montserrat SemiBold"/>
              <a:ea typeface="Montserrat SemiBold"/>
              <a:cs typeface="Montserrat SemiBold"/>
              <a:sym typeface="Montserrat SemiBold"/>
            </a:endParaRPr>
          </a:p>
        </p:txBody>
      </p:sp>
      <p:sp>
        <p:nvSpPr>
          <p:cNvPr id="430" name="Google Shape;430;p18"/>
          <p:cNvSpPr/>
          <p:nvPr/>
        </p:nvSpPr>
        <p:spPr>
          <a:xfrm>
            <a:off x="5454707" y="1785500"/>
            <a:ext cx="1656176" cy="1656176"/>
          </a:xfrm>
          <a:prstGeom prst="rect">
            <a:avLst/>
          </a:prstGeom>
          <a:blipFill rotWithShape="1">
            <a:blip r:embed="rId4">
              <a:alphaModFix/>
            </a:blip>
            <a:stretch>
              <a:fillRect b="0" l="0" r="0" t="0"/>
            </a:stretch>
          </a:blipFill>
          <a:ln cap="flat" cmpd="sng" w="12700">
            <a:solidFill>
              <a:srgbClr val="FF4D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18"/>
          <p:cNvSpPr/>
          <p:nvPr/>
        </p:nvSpPr>
        <p:spPr>
          <a:xfrm>
            <a:off x="5251203" y="4263771"/>
            <a:ext cx="2063184"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Montserrat"/>
                <a:ea typeface="Montserrat"/>
                <a:cs typeface="Montserrat"/>
                <a:sym typeface="Montserrat"/>
              </a:rPr>
              <a:t>Manages and monitors the quality of products being sold in the market. </a:t>
            </a:r>
            <a:endParaRPr/>
          </a:p>
          <a:p>
            <a:pPr indent="0" lvl="0" marL="0" marR="0" rtl="0" algn="ctr">
              <a:spcBef>
                <a:spcPts val="0"/>
              </a:spcBef>
              <a:spcAft>
                <a:spcPts val="0"/>
              </a:spcAft>
              <a:buNone/>
            </a:pPr>
            <a:r>
              <a:rPr lang="en-US" sz="1200">
                <a:solidFill>
                  <a:schemeClr val="dk1"/>
                </a:solidFill>
                <a:latin typeface="Montserrat"/>
                <a:ea typeface="Montserrat"/>
                <a:cs typeface="Montserrat"/>
                <a:sym typeface="Montserrat"/>
              </a:rPr>
              <a:t>Ensures the production standards of the company are implemented.</a:t>
            </a:r>
            <a:endParaRPr sz="1200">
              <a:solidFill>
                <a:schemeClr val="dk1"/>
              </a:solidFill>
              <a:latin typeface="Montserrat"/>
              <a:ea typeface="Montserrat"/>
              <a:cs typeface="Montserrat"/>
              <a:sym typeface="Montserrat"/>
            </a:endParaRPr>
          </a:p>
        </p:txBody>
      </p:sp>
      <p:sp>
        <p:nvSpPr>
          <p:cNvPr id="432" name="Google Shape;432;p18"/>
          <p:cNvSpPr/>
          <p:nvPr/>
        </p:nvSpPr>
        <p:spPr>
          <a:xfrm>
            <a:off x="5028694" y="3958167"/>
            <a:ext cx="2508203"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Montserrat"/>
                <a:ea typeface="Montserrat"/>
                <a:cs typeface="Montserrat"/>
                <a:sym typeface="Montserrat"/>
              </a:rPr>
              <a:t>Quality Control Officer</a:t>
            </a:r>
            <a:endParaRPr i="1" sz="1400">
              <a:solidFill>
                <a:srgbClr val="7F7F7F"/>
              </a:solidFill>
              <a:latin typeface="Montserrat"/>
              <a:ea typeface="Montserrat"/>
              <a:cs typeface="Montserrat"/>
              <a:sym typeface="Montserrat"/>
            </a:endParaRPr>
          </a:p>
        </p:txBody>
      </p:sp>
      <p:sp>
        <p:nvSpPr>
          <p:cNvPr id="433" name="Google Shape;433;p18"/>
          <p:cNvSpPr/>
          <p:nvPr/>
        </p:nvSpPr>
        <p:spPr>
          <a:xfrm>
            <a:off x="4874358" y="3643033"/>
            <a:ext cx="281687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Wendy Howardson</a:t>
            </a:r>
            <a:endParaRPr sz="2000">
              <a:solidFill>
                <a:srgbClr val="8FCD00"/>
              </a:solidFill>
              <a:latin typeface="Montserrat SemiBold"/>
              <a:ea typeface="Montserrat SemiBold"/>
              <a:cs typeface="Montserrat SemiBold"/>
              <a:sym typeface="Montserrat SemiBold"/>
            </a:endParaRPr>
          </a:p>
        </p:txBody>
      </p:sp>
      <p:sp>
        <p:nvSpPr>
          <p:cNvPr id="434" name="Google Shape;434;p18"/>
          <p:cNvSpPr/>
          <p:nvPr/>
        </p:nvSpPr>
        <p:spPr>
          <a:xfrm>
            <a:off x="2941041" y="696313"/>
            <a:ext cx="326191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C2951"/>
                </a:solidFill>
                <a:latin typeface="Montserrat SemiBold"/>
                <a:ea typeface="Montserrat SemiBold"/>
                <a:cs typeface="Montserrat SemiBold"/>
                <a:sym typeface="Montserrat SemiBold"/>
              </a:rPr>
              <a:t>THE TEAM</a:t>
            </a:r>
            <a:endParaRPr sz="3200">
              <a:solidFill>
                <a:srgbClr val="0C2951"/>
              </a:solidFill>
              <a:latin typeface="Montserrat SemiBold"/>
              <a:ea typeface="Montserrat SemiBold"/>
              <a:cs typeface="Montserrat SemiBold"/>
              <a:sym typeface="Montserrat SemiBold"/>
            </a:endParaRPr>
          </a:p>
        </p:txBody>
      </p:sp>
      <p:grpSp>
        <p:nvGrpSpPr>
          <p:cNvPr id="435" name="Google Shape;435;p18"/>
          <p:cNvGrpSpPr/>
          <p:nvPr/>
        </p:nvGrpSpPr>
        <p:grpSpPr>
          <a:xfrm>
            <a:off x="213661" y="67740"/>
            <a:ext cx="8881440" cy="6765313"/>
            <a:chOff x="213661" y="67740"/>
            <a:chExt cx="8881440" cy="6765313"/>
          </a:xfrm>
        </p:grpSpPr>
        <p:sp>
          <p:nvSpPr>
            <p:cNvPr id="436" name="Google Shape;436;p18"/>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8"/>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8"/>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8"/>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8"/>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8"/>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8"/>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8"/>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8"/>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8"/>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8"/>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8"/>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8"/>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8"/>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8"/>
            <p:cNvSpPr/>
            <p:nvPr/>
          </p:nvSpPr>
          <p:spPr>
            <a:xfrm>
              <a:off x="2637670"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8"/>
            <p:cNvSpPr/>
            <p:nvPr/>
          </p:nvSpPr>
          <p:spPr>
            <a:xfrm>
              <a:off x="2389148"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8"/>
            <p:cNvSpPr/>
            <p:nvPr/>
          </p:nvSpPr>
          <p:spPr>
            <a:xfrm>
              <a:off x="2140626" y="751106"/>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8"/>
            <p:cNvSpPr/>
            <p:nvPr/>
          </p:nvSpPr>
          <p:spPr>
            <a:xfrm>
              <a:off x="1871394" y="751106"/>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8"/>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8"/>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8"/>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8"/>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8"/>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8"/>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8"/>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8"/>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8"/>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8"/>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8"/>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8"/>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8"/>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8"/>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8"/>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8"/>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8"/>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18"/>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8"/>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18"/>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18"/>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18"/>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8"/>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18"/>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18"/>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8"/>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8"/>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8"/>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8"/>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8"/>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8"/>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8"/>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8"/>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18"/>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8"/>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8"/>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8"/>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8"/>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8"/>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18"/>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18"/>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498" name="Shape 498"/>
        <p:cNvGrpSpPr/>
        <p:nvPr/>
      </p:nvGrpSpPr>
      <p:grpSpPr>
        <a:xfrm>
          <a:off x="0" y="0"/>
          <a:ext cx="0" cy="0"/>
          <a:chOff x="0" y="0"/>
          <a:chExt cx="0" cy="0"/>
        </a:xfrm>
      </p:grpSpPr>
      <p:sp>
        <p:nvSpPr>
          <p:cNvPr id="499" name="Google Shape;499;p19"/>
          <p:cNvSpPr/>
          <p:nvPr/>
        </p:nvSpPr>
        <p:spPr>
          <a:xfrm>
            <a:off x="1030837" y="1117788"/>
            <a:ext cx="30588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The Problem</a:t>
            </a:r>
            <a:endParaRPr/>
          </a:p>
        </p:txBody>
      </p:sp>
      <p:sp>
        <p:nvSpPr>
          <p:cNvPr id="500" name="Google Shape;500;p19"/>
          <p:cNvSpPr/>
          <p:nvPr/>
        </p:nvSpPr>
        <p:spPr>
          <a:xfrm>
            <a:off x="1035600" y="1663434"/>
            <a:ext cx="5831580" cy="240065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chemeClr val="dk1"/>
                </a:solidFill>
                <a:latin typeface="Montserrat"/>
                <a:ea typeface="Montserrat"/>
                <a:cs typeface="Montserrat"/>
                <a:sym typeface="Montserrat"/>
              </a:rPr>
              <a:t>San Diego Comic-Con’s survey in 2016 shows that at least 10 merchandise stores within the San Diego area are forced to close on a nearly bimonthly basis due to</a:t>
            </a:r>
            <a:endParaRPr/>
          </a:p>
          <a:p>
            <a:pPr indent="0" lvl="0" marL="0" marR="0" rtl="0" algn="l">
              <a:lnSpc>
                <a:spcPct val="120000"/>
              </a:lnSpc>
              <a:spcBef>
                <a:spcPts val="0"/>
              </a:spcBef>
              <a:spcAft>
                <a:spcPts val="0"/>
              </a:spcAft>
              <a:buNone/>
            </a:pPr>
            <a:r>
              <a:t/>
            </a:r>
            <a:endParaRPr sz="1400">
              <a:solidFill>
                <a:schemeClr val="dk1"/>
              </a:solidFill>
              <a:latin typeface="Montserrat"/>
              <a:ea typeface="Montserrat"/>
              <a:cs typeface="Montserrat"/>
              <a:sym typeface="Montserrat"/>
            </a:endParaRPr>
          </a:p>
          <a:p>
            <a:pPr indent="-342900" lvl="0" marL="342900" marR="0" rtl="0" algn="l">
              <a:lnSpc>
                <a:spcPct val="120000"/>
              </a:lnSpc>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 Low profits, </a:t>
            </a:r>
            <a:endParaRPr sz="1400">
              <a:solidFill>
                <a:schemeClr val="dk1"/>
              </a:solidFill>
              <a:latin typeface="Montserrat"/>
              <a:ea typeface="Montserrat"/>
              <a:cs typeface="Montserrat"/>
              <a:sym typeface="Montserrat"/>
            </a:endParaRPr>
          </a:p>
          <a:p>
            <a:pPr indent="-254000" lvl="0" marL="342900" marR="0" rtl="0" algn="l">
              <a:lnSpc>
                <a:spcPct val="120000"/>
              </a:lnSpc>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lnSpc>
                <a:spcPct val="120000"/>
              </a:lnSpc>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Bad reviews from clients due to poor customer service, and </a:t>
            </a:r>
            <a:endParaRPr sz="1400">
              <a:solidFill>
                <a:schemeClr val="dk1"/>
              </a:solidFill>
              <a:latin typeface="Montserrat"/>
              <a:ea typeface="Montserrat"/>
              <a:cs typeface="Montserrat"/>
              <a:sym typeface="Montserrat"/>
            </a:endParaRPr>
          </a:p>
          <a:p>
            <a:pPr indent="-254000" lvl="0" marL="342900" marR="0" rtl="0" algn="l">
              <a:lnSpc>
                <a:spcPct val="120000"/>
              </a:lnSpc>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lnSpc>
                <a:spcPct val="120000"/>
              </a:lnSpc>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Reasonable price points among others. </a:t>
            </a:r>
            <a:endParaRPr sz="1400">
              <a:solidFill>
                <a:srgbClr val="000000"/>
              </a:solidFill>
              <a:latin typeface="Montserrat"/>
              <a:ea typeface="Montserrat"/>
              <a:cs typeface="Montserrat"/>
              <a:sym typeface="Montserrat"/>
            </a:endParaRPr>
          </a:p>
        </p:txBody>
      </p:sp>
      <p:grpSp>
        <p:nvGrpSpPr>
          <p:cNvPr id="501" name="Google Shape;501;p19"/>
          <p:cNvGrpSpPr/>
          <p:nvPr/>
        </p:nvGrpSpPr>
        <p:grpSpPr>
          <a:xfrm>
            <a:off x="213661" y="67740"/>
            <a:ext cx="8881440" cy="6765313"/>
            <a:chOff x="213661" y="67740"/>
            <a:chExt cx="8881440" cy="6765313"/>
          </a:xfrm>
        </p:grpSpPr>
        <p:sp>
          <p:nvSpPr>
            <p:cNvPr id="502" name="Google Shape;502;p19"/>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19"/>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19"/>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19"/>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19"/>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9"/>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9"/>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19"/>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19"/>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19"/>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19"/>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19"/>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19"/>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9"/>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19"/>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19"/>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19"/>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19"/>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19"/>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19"/>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19"/>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19"/>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19"/>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19"/>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19"/>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19"/>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19"/>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19"/>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19"/>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19"/>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19"/>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19"/>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19"/>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19"/>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19"/>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19"/>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19"/>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9"/>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9"/>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9"/>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19"/>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19"/>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9"/>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19"/>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19"/>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19"/>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19"/>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19"/>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19"/>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19"/>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9"/>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19"/>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19"/>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19"/>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19"/>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560" name="Shape 560"/>
        <p:cNvGrpSpPr/>
        <p:nvPr/>
      </p:nvGrpSpPr>
      <p:grpSpPr>
        <a:xfrm>
          <a:off x="0" y="0"/>
          <a:ext cx="0" cy="0"/>
          <a:chOff x="0" y="0"/>
          <a:chExt cx="0" cy="0"/>
        </a:xfrm>
      </p:grpSpPr>
      <p:sp>
        <p:nvSpPr>
          <p:cNvPr id="561" name="Google Shape;561;p20"/>
          <p:cNvSpPr/>
          <p:nvPr/>
        </p:nvSpPr>
        <p:spPr>
          <a:xfrm>
            <a:off x="5293927" y="1173846"/>
            <a:ext cx="3416572" cy="514394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0"/>
          <p:cNvSpPr/>
          <p:nvPr/>
        </p:nvSpPr>
        <p:spPr>
          <a:xfrm>
            <a:off x="1022774" y="1666013"/>
            <a:ext cx="3537649" cy="238052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chemeClr val="dk1"/>
                </a:solidFill>
                <a:latin typeface="Montserrat"/>
                <a:ea typeface="Montserrat"/>
                <a:cs typeface="Montserrat"/>
                <a:sym typeface="Montserrat"/>
              </a:rPr>
              <a:t>Comic One will provide a wide-range of toys for all comic collectors and anime lovers. Our well trained and accommodating staff will be in charge of ensuring that all clients are given proper customer service as well as ensure that all products are affordable, of great quality, and will last for a long time.</a:t>
            </a:r>
            <a:endParaRPr sz="1400">
              <a:solidFill>
                <a:srgbClr val="000000"/>
              </a:solidFill>
              <a:latin typeface="Montserrat"/>
              <a:ea typeface="Montserrat"/>
              <a:cs typeface="Montserrat"/>
              <a:sym typeface="Montserrat"/>
            </a:endParaRPr>
          </a:p>
        </p:txBody>
      </p:sp>
      <p:sp>
        <p:nvSpPr>
          <p:cNvPr id="563" name="Google Shape;563;p20"/>
          <p:cNvSpPr/>
          <p:nvPr/>
        </p:nvSpPr>
        <p:spPr>
          <a:xfrm>
            <a:off x="1010073" y="1116606"/>
            <a:ext cx="32015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Our Solution</a:t>
            </a:r>
            <a:endParaRPr/>
          </a:p>
        </p:txBody>
      </p:sp>
      <p:grpSp>
        <p:nvGrpSpPr>
          <p:cNvPr id="564" name="Google Shape;564;p20"/>
          <p:cNvGrpSpPr/>
          <p:nvPr/>
        </p:nvGrpSpPr>
        <p:grpSpPr>
          <a:xfrm>
            <a:off x="213661" y="67740"/>
            <a:ext cx="8881440" cy="6765313"/>
            <a:chOff x="213661" y="67740"/>
            <a:chExt cx="8881440" cy="6765313"/>
          </a:xfrm>
        </p:grpSpPr>
        <p:sp>
          <p:nvSpPr>
            <p:cNvPr id="565" name="Google Shape;565;p20"/>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20"/>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20"/>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20"/>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20"/>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20"/>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20"/>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20"/>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20"/>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20"/>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20"/>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20"/>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20"/>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20"/>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20"/>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20"/>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20"/>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20"/>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20"/>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20"/>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20"/>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20"/>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20"/>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20"/>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20"/>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20"/>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20"/>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20"/>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20"/>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20"/>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20"/>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20"/>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20"/>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20"/>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20"/>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20"/>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20"/>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20"/>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20"/>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20"/>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20"/>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20"/>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20"/>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20"/>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20"/>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20"/>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20"/>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20"/>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20"/>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20"/>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20"/>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20"/>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20"/>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20"/>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20"/>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AFAFA"/>
        </a:solidFill>
      </p:bgPr>
    </p:bg>
    <p:spTree>
      <p:nvGrpSpPr>
        <p:cNvPr id="623" name="Shape 623"/>
        <p:cNvGrpSpPr/>
        <p:nvPr/>
      </p:nvGrpSpPr>
      <p:grpSpPr>
        <a:xfrm>
          <a:off x="0" y="0"/>
          <a:ext cx="0" cy="0"/>
          <a:chOff x="0" y="0"/>
          <a:chExt cx="0" cy="0"/>
        </a:xfrm>
      </p:grpSpPr>
      <p:sp>
        <p:nvSpPr>
          <p:cNvPr id="624" name="Google Shape;624;p21"/>
          <p:cNvSpPr/>
          <p:nvPr/>
        </p:nvSpPr>
        <p:spPr>
          <a:xfrm>
            <a:off x="1027783" y="1105533"/>
            <a:ext cx="2814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C2951"/>
                </a:solidFill>
                <a:latin typeface="Montserrat SemiBold"/>
                <a:ea typeface="Montserrat SemiBold"/>
                <a:cs typeface="Montserrat SemiBold"/>
                <a:sym typeface="Montserrat SemiBold"/>
              </a:rPr>
              <a:t>Advantages</a:t>
            </a:r>
            <a:endParaRPr/>
          </a:p>
        </p:txBody>
      </p:sp>
      <p:sp>
        <p:nvSpPr>
          <p:cNvPr id="625" name="Google Shape;625;p21"/>
          <p:cNvSpPr/>
          <p:nvPr/>
        </p:nvSpPr>
        <p:spPr>
          <a:xfrm>
            <a:off x="1040484" y="1657648"/>
            <a:ext cx="6806650"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Comic One will succeed as a merchandise store in California by : </a:t>
            </a:r>
            <a:endParaRPr sz="14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Sourcing merchandise on both an international and local level.</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Marking up all merchandise at very affordable rates.</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Establishing paper based and online marketing strategies to reach out to a wider audience.</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Online surveys and comment cards in order to better know what the clients desire.</a:t>
            </a:r>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Montserrat"/>
                <a:ea typeface="Montserrat"/>
                <a:cs typeface="Montserrat"/>
                <a:sym typeface="Montserrat"/>
              </a:rPr>
              <a:t>Provision of a membership card that will provide exclusive access and discounts.</a:t>
            </a:r>
            <a:endParaRPr sz="1400">
              <a:solidFill>
                <a:schemeClr val="dk1"/>
              </a:solidFill>
              <a:latin typeface="Montserrat"/>
              <a:ea typeface="Montserrat"/>
              <a:cs typeface="Montserrat"/>
              <a:sym typeface="Montserrat"/>
            </a:endParaRPr>
          </a:p>
        </p:txBody>
      </p:sp>
      <p:grpSp>
        <p:nvGrpSpPr>
          <p:cNvPr id="626" name="Google Shape;626;p21"/>
          <p:cNvGrpSpPr/>
          <p:nvPr/>
        </p:nvGrpSpPr>
        <p:grpSpPr>
          <a:xfrm>
            <a:off x="213661" y="67740"/>
            <a:ext cx="8881440" cy="6765313"/>
            <a:chOff x="213661" y="67740"/>
            <a:chExt cx="8881440" cy="6765313"/>
          </a:xfrm>
        </p:grpSpPr>
        <p:sp>
          <p:nvSpPr>
            <p:cNvPr id="627" name="Google Shape;627;p21"/>
            <p:cNvSpPr/>
            <p:nvPr/>
          </p:nvSpPr>
          <p:spPr>
            <a:xfrm>
              <a:off x="1268728" y="6302268"/>
              <a:ext cx="292704" cy="311284"/>
            </a:xfrm>
            <a:custGeom>
              <a:rect b="b" l="l" r="r" t="t"/>
              <a:pathLst>
                <a:path extrusionOk="0" h="451" w="424">
                  <a:moveTo>
                    <a:pt x="256" y="451"/>
                  </a:moveTo>
                  <a:lnTo>
                    <a:pt x="0" y="0"/>
                  </a:lnTo>
                  <a:lnTo>
                    <a:pt x="424" y="56"/>
                  </a:lnTo>
                  <a:lnTo>
                    <a:pt x="256" y="451"/>
                  </a:lnTo>
                  <a:close/>
                  <a:moveTo>
                    <a:pt x="70" y="47"/>
                  </a:moveTo>
                  <a:lnTo>
                    <a:pt x="252" y="367"/>
                  </a:lnTo>
                  <a:lnTo>
                    <a:pt x="368" y="88"/>
                  </a:lnTo>
                  <a:lnTo>
                    <a:pt x="70" y="47"/>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21"/>
            <p:cNvSpPr/>
            <p:nvPr/>
          </p:nvSpPr>
          <p:spPr>
            <a:xfrm>
              <a:off x="6981159" y="245334"/>
              <a:ext cx="356215" cy="355457"/>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21"/>
            <p:cNvSpPr/>
            <p:nvPr/>
          </p:nvSpPr>
          <p:spPr>
            <a:xfrm>
              <a:off x="7564534" y="6298660"/>
              <a:ext cx="256806" cy="253306"/>
            </a:xfrm>
            <a:custGeom>
              <a:rect b="b" l="l" r="r" t="t"/>
              <a:pathLst>
                <a:path extrusionOk="0" h="79" w="80">
                  <a:moveTo>
                    <a:pt x="40" y="79"/>
                  </a:moveTo>
                  <a:cubicBezTo>
                    <a:pt x="18" y="79"/>
                    <a:pt x="0" y="61"/>
                    <a:pt x="0" y="39"/>
                  </a:cubicBezTo>
                  <a:cubicBezTo>
                    <a:pt x="0" y="18"/>
                    <a:pt x="18" y="0"/>
                    <a:pt x="40" y="0"/>
                  </a:cubicBezTo>
                  <a:cubicBezTo>
                    <a:pt x="62" y="0"/>
                    <a:pt x="80" y="18"/>
                    <a:pt x="80" y="39"/>
                  </a:cubicBezTo>
                  <a:cubicBezTo>
                    <a:pt x="80" y="61"/>
                    <a:pt x="62" y="79"/>
                    <a:pt x="40" y="79"/>
                  </a:cubicBezTo>
                  <a:close/>
                  <a:moveTo>
                    <a:pt x="40" y="8"/>
                  </a:moveTo>
                  <a:cubicBezTo>
                    <a:pt x="22" y="8"/>
                    <a:pt x="8" y="22"/>
                    <a:pt x="8" y="39"/>
                  </a:cubicBezTo>
                  <a:cubicBezTo>
                    <a:pt x="8" y="57"/>
                    <a:pt x="22" y="71"/>
                    <a:pt x="40" y="71"/>
                  </a:cubicBezTo>
                  <a:cubicBezTo>
                    <a:pt x="57" y="71"/>
                    <a:pt x="72" y="57"/>
                    <a:pt x="72" y="39"/>
                  </a:cubicBezTo>
                  <a:cubicBezTo>
                    <a:pt x="72" y="22"/>
                    <a:pt x="57" y="8"/>
                    <a:pt x="40"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21"/>
            <p:cNvSpPr/>
            <p:nvPr/>
          </p:nvSpPr>
          <p:spPr>
            <a:xfrm>
              <a:off x="266333" y="267399"/>
              <a:ext cx="305130" cy="304381"/>
            </a:xfrm>
            <a:custGeom>
              <a:rect b="b" l="l" r="r" t="t"/>
              <a:pathLst>
                <a:path extrusionOk="0" h="441" w="442">
                  <a:moveTo>
                    <a:pt x="0" y="0"/>
                  </a:moveTo>
                  <a:lnTo>
                    <a:pt x="442" y="83"/>
                  </a:lnTo>
                  <a:lnTo>
                    <a:pt x="33" y="441"/>
                  </a:lnTo>
                  <a:lnTo>
                    <a:pt x="0"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21"/>
            <p:cNvSpPr/>
            <p:nvPr/>
          </p:nvSpPr>
          <p:spPr>
            <a:xfrm>
              <a:off x="8368471" y="463260"/>
              <a:ext cx="317556" cy="265729"/>
            </a:xfrm>
            <a:custGeom>
              <a:rect b="b" l="l" r="r" t="t"/>
              <a:pathLst>
                <a:path extrusionOk="0" h="385" w="460">
                  <a:moveTo>
                    <a:pt x="120" y="385"/>
                  </a:moveTo>
                  <a:lnTo>
                    <a:pt x="0" y="0"/>
                  </a:lnTo>
                  <a:lnTo>
                    <a:pt x="460" y="172"/>
                  </a:lnTo>
                  <a:lnTo>
                    <a:pt x="120" y="385"/>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21"/>
            <p:cNvSpPr/>
            <p:nvPr/>
          </p:nvSpPr>
          <p:spPr>
            <a:xfrm>
              <a:off x="8548640" y="4046540"/>
              <a:ext cx="209173" cy="1032550"/>
            </a:xfrm>
            <a:custGeom>
              <a:rect b="b" l="l" r="r" t="t"/>
              <a:pathLst>
                <a:path extrusionOk="0" h="1496" w="303">
                  <a:moveTo>
                    <a:pt x="42" y="1496"/>
                  </a:moveTo>
                  <a:lnTo>
                    <a:pt x="19" y="1463"/>
                  </a:lnTo>
                  <a:lnTo>
                    <a:pt x="242" y="1296"/>
                  </a:lnTo>
                  <a:lnTo>
                    <a:pt x="0" y="1110"/>
                  </a:lnTo>
                  <a:lnTo>
                    <a:pt x="242" y="924"/>
                  </a:lnTo>
                  <a:lnTo>
                    <a:pt x="0" y="739"/>
                  </a:lnTo>
                  <a:lnTo>
                    <a:pt x="242" y="562"/>
                  </a:lnTo>
                  <a:lnTo>
                    <a:pt x="0" y="376"/>
                  </a:lnTo>
                  <a:lnTo>
                    <a:pt x="242" y="200"/>
                  </a:lnTo>
                  <a:lnTo>
                    <a:pt x="19" y="28"/>
                  </a:lnTo>
                  <a:lnTo>
                    <a:pt x="42" y="0"/>
                  </a:lnTo>
                  <a:lnTo>
                    <a:pt x="303" y="200"/>
                  </a:lnTo>
                  <a:lnTo>
                    <a:pt x="61" y="376"/>
                  </a:lnTo>
                  <a:lnTo>
                    <a:pt x="303" y="562"/>
                  </a:lnTo>
                  <a:lnTo>
                    <a:pt x="61" y="739"/>
                  </a:lnTo>
                  <a:lnTo>
                    <a:pt x="303" y="924"/>
                  </a:lnTo>
                  <a:lnTo>
                    <a:pt x="61" y="1110"/>
                  </a:lnTo>
                  <a:lnTo>
                    <a:pt x="303" y="1296"/>
                  </a:lnTo>
                  <a:lnTo>
                    <a:pt x="42" y="1496"/>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21"/>
            <p:cNvSpPr/>
            <p:nvPr/>
          </p:nvSpPr>
          <p:spPr>
            <a:xfrm>
              <a:off x="3173483" y="6506953"/>
              <a:ext cx="138068" cy="138042"/>
            </a:xfrm>
            <a:custGeom>
              <a:rect b="b" l="l" r="r" t="t"/>
              <a:pathLst>
                <a:path extrusionOk="0" h="200" w="200">
                  <a:moveTo>
                    <a:pt x="200" y="88"/>
                  </a:moveTo>
                  <a:lnTo>
                    <a:pt x="112" y="88"/>
                  </a:lnTo>
                  <a:lnTo>
                    <a:pt x="112" y="0"/>
                  </a:lnTo>
                  <a:lnTo>
                    <a:pt x="88" y="0"/>
                  </a:lnTo>
                  <a:lnTo>
                    <a:pt x="88" y="88"/>
                  </a:lnTo>
                  <a:lnTo>
                    <a:pt x="0" y="88"/>
                  </a:lnTo>
                  <a:lnTo>
                    <a:pt x="0" y="112"/>
                  </a:lnTo>
                  <a:lnTo>
                    <a:pt x="88" y="112"/>
                  </a:lnTo>
                  <a:lnTo>
                    <a:pt x="88" y="200"/>
                  </a:lnTo>
                  <a:lnTo>
                    <a:pt x="112" y="200"/>
                  </a:lnTo>
                  <a:lnTo>
                    <a:pt x="112" y="112"/>
                  </a:lnTo>
                  <a:lnTo>
                    <a:pt x="200" y="112"/>
                  </a:lnTo>
                  <a:lnTo>
                    <a:pt x="200"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21"/>
            <p:cNvSpPr/>
            <p:nvPr/>
          </p:nvSpPr>
          <p:spPr>
            <a:xfrm>
              <a:off x="8590464" y="6272750"/>
              <a:ext cx="218837" cy="218105"/>
            </a:xfrm>
            <a:custGeom>
              <a:rect b="b" l="l" r="r" t="t"/>
              <a:pathLst>
                <a:path extrusionOk="0" h="316" w="317">
                  <a:moveTo>
                    <a:pt x="317" y="140"/>
                  </a:moveTo>
                  <a:lnTo>
                    <a:pt x="177" y="140"/>
                  </a:lnTo>
                  <a:lnTo>
                    <a:pt x="177" y="0"/>
                  </a:lnTo>
                  <a:lnTo>
                    <a:pt x="140" y="0"/>
                  </a:lnTo>
                  <a:lnTo>
                    <a:pt x="140" y="140"/>
                  </a:lnTo>
                  <a:lnTo>
                    <a:pt x="0" y="140"/>
                  </a:lnTo>
                  <a:lnTo>
                    <a:pt x="0" y="177"/>
                  </a:lnTo>
                  <a:lnTo>
                    <a:pt x="140" y="177"/>
                  </a:lnTo>
                  <a:lnTo>
                    <a:pt x="140" y="316"/>
                  </a:lnTo>
                  <a:lnTo>
                    <a:pt x="177" y="316"/>
                  </a:lnTo>
                  <a:lnTo>
                    <a:pt x="177" y="177"/>
                  </a:lnTo>
                  <a:lnTo>
                    <a:pt x="317" y="177"/>
                  </a:lnTo>
                  <a:lnTo>
                    <a:pt x="317" y="14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21"/>
            <p:cNvSpPr/>
            <p:nvPr/>
          </p:nvSpPr>
          <p:spPr>
            <a:xfrm>
              <a:off x="248061" y="6127547"/>
              <a:ext cx="167062" cy="167030"/>
            </a:xfrm>
            <a:custGeom>
              <a:rect b="b" l="l" r="r" t="t"/>
              <a:pathLst>
                <a:path extrusionOk="0" h="242" w="242">
                  <a:moveTo>
                    <a:pt x="242" y="103"/>
                  </a:moveTo>
                  <a:lnTo>
                    <a:pt x="134" y="103"/>
                  </a:lnTo>
                  <a:lnTo>
                    <a:pt x="134" y="0"/>
                  </a:lnTo>
                  <a:lnTo>
                    <a:pt x="107" y="0"/>
                  </a:lnTo>
                  <a:lnTo>
                    <a:pt x="107" y="103"/>
                  </a:lnTo>
                  <a:lnTo>
                    <a:pt x="0" y="103"/>
                  </a:lnTo>
                  <a:lnTo>
                    <a:pt x="0" y="135"/>
                  </a:lnTo>
                  <a:lnTo>
                    <a:pt x="107" y="135"/>
                  </a:lnTo>
                  <a:lnTo>
                    <a:pt x="107" y="242"/>
                  </a:lnTo>
                  <a:lnTo>
                    <a:pt x="134" y="242"/>
                  </a:lnTo>
                  <a:lnTo>
                    <a:pt x="134" y="135"/>
                  </a:lnTo>
                  <a:lnTo>
                    <a:pt x="242" y="135"/>
                  </a:lnTo>
                  <a:lnTo>
                    <a:pt x="242" y="10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21"/>
            <p:cNvSpPr/>
            <p:nvPr/>
          </p:nvSpPr>
          <p:spPr>
            <a:xfrm>
              <a:off x="8809301" y="5352330"/>
              <a:ext cx="285800" cy="285746"/>
            </a:xfrm>
            <a:custGeom>
              <a:rect b="b" l="l" r="r" t="t"/>
              <a:pathLst>
                <a:path extrusionOk="0" h="89" w="89">
                  <a:moveTo>
                    <a:pt x="44" y="89"/>
                  </a:moveTo>
                  <a:cubicBezTo>
                    <a:pt x="20" y="89"/>
                    <a:pt x="0" y="69"/>
                    <a:pt x="0" y="45"/>
                  </a:cubicBezTo>
                  <a:cubicBezTo>
                    <a:pt x="0" y="20"/>
                    <a:pt x="20" y="0"/>
                    <a:pt x="44" y="0"/>
                  </a:cubicBezTo>
                  <a:cubicBezTo>
                    <a:pt x="69" y="0"/>
                    <a:pt x="89" y="20"/>
                    <a:pt x="89" y="45"/>
                  </a:cubicBezTo>
                  <a:cubicBezTo>
                    <a:pt x="89" y="69"/>
                    <a:pt x="69" y="89"/>
                    <a:pt x="44" y="89"/>
                  </a:cubicBezTo>
                  <a:close/>
                  <a:moveTo>
                    <a:pt x="44" y="5"/>
                  </a:moveTo>
                  <a:cubicBezTo>
                    <a:pt x="23" y="5"/>
                    <a:pt x="5" y="23"/>
                    <a:pt x="5" y="45"/>
                  </a:cubicBezTo>
                  <a:cubicBezTo>
                    <a:pt x="5" y="66"/>
                    <a:pt x="23" y="84"/>
                    <a:pt x="44" y="84"/>
                  </a:cubicBezTo>
                  <a:cubicBezTo>
                    <a:pt x="66" y="84"/>
                    <a:pt x="84" y="66"/>
                    <a:pt x="84" y="45"/>
                  </a:cubicBezTo>
                  <a:cubicBezTo>
                    <a:pt x="84" y="23"/>
                    <a:pt x="66" y="5"/>
                    <a:pt x="44" y="5"/>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21"/>
            <p:cNvSpPr/>
            <p:nvPr/>
          </p:nvSpPr>
          <p:spPr>
            <a:xfrm>
              <a:off x="7564534" y="6402200"/>
              <a:ext cx="218837" cy="21810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21"/>
            <p:cNvSpPr/>
            <p:nvPr/>
          </p:nvSpPr>
          <p:spPr>
            <a:xfrm>
              <a:off x="2492699"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21"/>
            <p:cNvSpPr/>
            <p:nvPr/>
          </p:nvSpPr>
          <p:spPr>
            <a:xfrm>
              <a:off x="2244177" y="585441"/>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21"/>
            <p:cNvSpPr/>
            <p:nvPr/>
          </p:nvSpPr>
          <p:spPr>
            <a:xfrm>
              <a:off x="1974944" y="585441"/>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21"/>
            <p:cNvSpPr/>
            <p:nvPr/>
          </p:nvSpPr>
          <p:spPr>
            <a:xfrm>
              <a:off x="2492699"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21"/>
            <p:cNvSpPr/>
            <p:nvPr/>
          </p:nvSpPr>
          <p:spPr>
            <a:xfrm>
              <a:off x="2244177" y="254113"/>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21"/>
            <p:cNvSpPr/>
            <p:nvPr/>
          </p:nvSpPr>
          <p:spPr>
            <a:xfrm>
              <a:off x="1974944" y="254113"/>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21"/>
            <p:cNvSpPr/>
            <p:nvPr/>
          </p:nvSpPr>
          <p:spPr>
            <a:xfrm>
              <a:off x="2637670"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21"/>
            <p:cNvSpPr/>
            <p:nvPr/>
          </p:nvSpPr>
          <p:spPr>
            <a:xfrm>
              <a:off x="2389148"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21"/>
            <p:cNvSpPr/>
            <p:nvPr/>
          </p:nvSpPr>
          <p:spPr>
            <a:xfrm>
              <a:off x="2140626" y="419777"/>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21"/>
            <p:cNvSpPr/>
            <p:nvPr/>
          </p:nvSpPr>
          <p:spPr>
            <a:xfrm>
              <a:off x="1871394" y="419777"/>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21"/>
            <p:cNvSpPr/>
            <p:nvPr/>
          </p:nvSpPr>
          <p:spPr>
            <a:xfrm>
              <a:off x="2637670"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21"/>
            <p:cNvSpPr/>
            <p:nvPr/>
          </p:nvSpPr>
          <p:spPr>
            <a:xfrm>
              <a:off x="2389148"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21"/>
            <p:cNvSpPr/>
            <p:nvPr/>
          </p:nvSpPr>
          <p:spPr>
            <a:xfrm>
              <a:off x="2140626" y="67740"/>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21"/>
            <p:cNvSpPr/>
            <p:nvPr/>
          </p:nvSpPr>
          <p:spPr>
            <a:xfrm>
              <a:off x="1871394" y="67740"/>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21"/>
            <p:cNvSpPr/>
            <p:nvPr/>
          </p:nvSpPr>
          <p:spPr>
            <a:xfrm>
              <a:off x="256000" y="2221378"/>
              <a:ext cx="151184" cy="150465"/>
            </a:xfrm>
            <a:prstGeom prst="ellipse">
              <a:avLst/>
            </a:pr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21"/>
            <p:cNvSpPr/>
            <p:nvPr/>
          </p:nvSpPr>
          <p:spPr>
            <a:xfrm>
              <a:off x="6537074" y="6549362"/>
              <a:ext cx="54537" cy="70401"/>
            </a:xfrm>
            <a:custGeom>
              <a:rect b="b" l="l" r="r" t="t"/>
              <a:pathLst>
                <a:path extrusionOk="0" h="102" w="79">
                  <a:moveTo>
                    <a:pt x="28" y="102"/>
                  </a:moveTo>
                  <a:lnTo>
                    <a:pt x="0" y="79"/>
                  </a:lnTo>
                  <a:lnTo>
                    <a:pt x="28" y="51"/>
                  </a:lnTo>
                  <a:lnTo>
                    <a:pt x="0" y="28"/>
                  </a:lnTo>
                  <a:lnTo>
                    <a:pt x="23" y="0"/>
                  </a:lnTo>
                  <a:lnTo>
                    <a:pt x="79" y="51"/>
                  </a:lnTo>
                  <a:lnTo>
                    <a:pt x="28"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21"/>
            <p:cNvSpPr/>
            <p:nvPr/>
          </p:nvSpPr>
          <p:spPr>
            <a:xfrm>
              <a:off x="6454233" y="6652902"/>
              <a:ext cx="61440" cy="64190"/>
            </a:xfrm>
            <a:custGeom>
              <a:rect b="b" l="l" r="r" t="t"/>
              <a:pathLst>
                <a:path extrusionOk="0" h="93" w="89">
                  <a:moveTo>
                    <a:pt x="28" y="93"/>
                  </a:moveTo>
                  <a:lnTo>
                    <a:pt x="0" y="65"/>
                  </a:lnTo>
                  <a:lnTo>
                    <a:pt x="66"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21"/>
            <p:cNvSpPr/>
            <p:nvPr/>
          </p:nvSpPr>
          <p:spPr>
            <a:xfrm>
              <a:off x="6350682" y="6735734"/>
              <a:ext cx="73866" cy="54527"/>
            </a:xfrm>
            <a:custGeom>
              <a:rect b="b" l="l" r="r" t="t"/>
              <a:pathLst>
                <a:path extrusionOk="0" h="79" w="107">
                  <a:moveTo>
                    <a:pt x="56" y="79"/>
                  </a:moveTo>
                  <a:lnTo>
                    <a:pt x="0" y="28"/>
                  </a:lnTo>
                  <a:lnTo>
                    <a:pt x="23" y="0"/>
                  </a:lnTo>
                  <a:lnTo>
                    <a:pt x="51" y="24"/>
                  </a:lnTo>
                  <a:lnTo>
                    <a:pt x="79" y="0"/>
                  </a:lnTo>
                  <a:lnTo>
                    <a:pt x="107" y="24"/>
                  </a:lnTo>
                  <a:lnTo>
                    <a:pt x="56"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21"/>
            <p:cNvSpPr/>
            <p:nvPr/>
          </p:nvSpPr>
          <p:spPr>
            <a:xfrm>
              <a:off x="6267842" y="6652902"/>
              <a:ext cx="60750" cy="60738"/>
            </a:xfrm>
            <a:custGeom>
              <a:rect b="b" l="l" r="r" t="t"/>
              <a:pathLst>
                <a:path extrusionOk="0" h="88" w="88">
                  <a:moveTo>
                    <a:pt x="65" y="88"/>
                  </a:moveTo>
                  <a:lnTo>
                    <a:pt x="0" y="28"/>
                  </a:lnTo>
                  <a:lnTo>
                    <a:pt x="23" y="0"/>
                  </a:lnTo>
                  <a:lnTo>
                    <a:pt x="88" y="60"/>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21"/>
            <p:cNvSpPr/>
            <p:nvPr/>
          </p:nvSpPr>
          <p:spPr>
            <a:xfrm>
              <a:off x="6185001" y="6549362"/>
              <a:ext cx="54537" cy="70401"/>
            </a:xfrm>
            <a:custGeom>
              <a:rect b="b" l="l" r="r" t="t"/>
              <a:pathLst>
                <a:path extrusionOk="0" h="102" w="79">
                  <a:moveTo>
                    <a:pt x="51" y="102"/>
                  </a:moveTo>
                  <a:lnTo>
                    <a:pt x="0" y="51"/>
                  </a:lnTo>
                  <a:lnTo>
                    <a:pt x="51" y="0"/>
                  </a:lnTo>
                  <a:lnTo>
                    <a:pt x="74" y="23"/>
                  </a:lnTo>
                  <a:lnTo>
                    <a:pt x="51" y="51"/>
                  </a:lnTo>
                  <a:lnTo>
                    <a:pt x="79" y="79"/>
                  </a:lnTo>
                  <a:lnTo>
                    <a:pt x="51" y="102"/>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21"/>
            <p:cNvSpPr/>
            <p:nvPr/>
          </p:nvSpPr>
          <p:spPr>
            <a:xfrm>
              <a:off x="6267842" y="6466529"/>
              <a:ext cx="61440" cy="64190"/>
            </a:xfrm>
            <a:custGeom>
              <a:rect b="b" l="l" r="r" t="t"/>
              <a:pathLst>
                <a:path extrusionOk="0" h="93" w="89">
                  <a:moveTo>
                    <a:pt x="28" y="93"/>
                  </a:moveTo>
                  <a:lnTo>
                    <a:pt x="0" y="70"/>
                  </a:lnTo>
                  <a:lnTo>
                    <a:pt x="61" y="0"/>
                  </a:lnTo>
                  <a:lnTo>
                    <a:pt x="89" y="28"/>
                  </a:lnTo>
                  <a:lnTo>
                    <a:pt x="28" y="93"/>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21"/>
            <p:cNvSpPr/>
            <p:nvPr/>
          </p:nvSpPr>
          <p:spPr>
            <a:xfrm>
              <a:off x="6350682" y="6383697"/>
              <a:ext cx="73866" cy="54527"/>
            </a:xfrm>
            <a:custGeom>
              <a:rect b="b" l="l" r="r" t="t"/>
              <a:pathLst>
                <a:path extrusionOk="0" h="79" w="107">
                  <a:moveTo>
                    <a:pt x="28" y="79"/>
                  </a:moveTo>
                  <a:lnTo>
                    <a:pt x="0" y="51"/>
                  </a:lnTo>
                  <a:lnTo>
                    <a:pt x="51" y="0"/>
                  </a:lnTo>
                  <a:lnTo>
                    <a:pt x="107" y="46"/>
                  </a:lnTo>
                  <a:lnTo>
                    <a:pt x="79" y="74"/>
                  </a:lnTo>
                  <a:lnTo>
                    <a:pt x="51" y="51"/>
                  </a:lnTo>
                  <a:lnTo>
                    <a:pt x="28" y="79"/>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21"/>
            <p:cNvSpPr/>
            <p:nvPr/>
          </p:nvSpPr>
          <p:spPr>
            <a:xfrm>
              <a:off x="6454233" y="6466529"/>
              <a:ext cx="64202" cy="60738"/>
            </a:xfrm>
            <a:custGeom>
              <a:rect b="b" l="l" r="r" t="t"/>
              <a:pathLst>
                <a:path extrusionOk="0" h="88" w="93">
                  <a:moveTo>
                    <a:pt x="65" y="88"/>
                  </a:moveTo>
                  <a:lnTo>
                    <a:pt x="0" y="28"/>
                  </a:lnTo>
                  <a:lnTo>
                    <a:pt x="28" y="0"/>
                  </a:lnTo>
                  <a:lnTo>
                    <a:pt x="93" y="61"/>
                  </a:lnTo>
                  <a:lnTo>
                    <a:pt x="65" y="88"/>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21"/>
            <p:cNvSpPr/>
            <p:nvPr/>
          </p:nvSpPr>
          <p:spPr>
            <a:xfrm>
              <a:off x="4196615" y="500299"/>
              <a:ext cx="67653" cy="73852"/>
            </a:xfrm>
            <a:custGeom>
              <a:rect b="b" l="l" r="r" t="t"/>
              <a:pathLst>
                <a:path extrusionOk="0" h="107" w="98">
                  <a:moveTo>
                    <a:pt x="19" y="0"/>
                  </a:moveTo>
                  <a:lnTo>
                    <a:pt x="65" y="9"/>
                  </a:lnTo>
                  <a:lnTo>
                    <a:pt x="52" y="51"/>
                  </a:lnTo>
                  <a:lnTo>
                    <a:pt x="98" y="65"/>
                  </a:lnTo>
                  <a:lnTo>
                    <a:pt x="84" y="107"/>
                  </a:lnTo>
                  <a:lnTo>
                    <a:pt x="0" y="83"/>
                  </a:lnTo>
                  <a:lnTo>
                    <a:pt x="19"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21"/>
            <p:cNvSpPr/>
            <p:nvPr/>
          </p:nvSpPr>
          <p:spPr>
            <a:xfrm>
              <a:off x="4238035" y="355342"/>
              <a:ext cx="48324" cy="80064"/>
            </a:xfrm>
            <a:custGeom>
              <a:rect b="b" l="l" r="r" t="t"/>
              <a:pathLst>
                <a:path extrusionOk="0" h="116" w="70">
                  <a:moveTo>
                    <a:pt x="28" y="0"/>
                  </a:moveTo>
                  <a:lnTo>
                    <a:pt x="70" y="9"/>
                  </a:lnTo>
                  <a:lnTo>
                    <a:pt x="42" y="116"/>
                  </a:lnTo>
                  <a:lnTo>
                    <a:pt x="0" y="107"/>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21"/>
            <p:cNvSpPr/>
            <p:nvPr/>
          </p:nvSpPr>
          <p:spPr>
            <a:xfrm>
              <a:off x="4279455" y="231094"/>
              <a:ext cx="73866" cy="66951"/>
            </a:xfrm>
            <a:custGeom>
              <a:rect b="b" l="l" r="r" t="t"/>
              <a:pathLst>
                <a:path extrusionOk="0" h="97" w="107">
                  <a:moveTo>
                    <a:pt x="18" y="0"/>
                  </a:moveTo>
                  <a:lnTo>
                    <a:pt x="107" y="23"/>
                  </a:lnTo>
                  <a:lnTo>
                    <a:pt x="97" y="65"/>
                  </a:lnTo>
                  <a:lnTo>
                    <a:pt x="51" y="56"/>
                  </a:lnTo>
                  <a:lnTo>
                    <a:pt x="42" y="97"/>
                  </a:lnTo>
                  <a:lnTo>
                    <a:pt x="0" y="88"/>
                  </a:lnTo>
                  <a:lnTo>
                    <a:pt x="1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21"/>
            <p:cNvSpPr/>
            <p:nvPr/>
          </p:nvSpPr>
          <p:spPr>
            <a:xfrm>
              <a:off x="4403716" y="251802"/>
              <a:ext cx="83531" cy="48314"/>
            </a:xfrm>
            <a:custGeom>
              <a:rect b="b" l="l" r="r" t="t"/>
              <a:pathLst>
                <a:path extrusionOk="0" h="70" w="121">
                  <a:moveTo>
                    <a:pt x="14" y="0"/>
                  </a:moveTo>
                  <a:lnTo>
                    <a:pt x="121" y="23"/>
                  </a:lnTo>
                  <a:lnTo>
                    <a:pt x="107" y="70"/>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21"/>
            <p:cNvSpPr/>
            <p:nvPr/>
          </p:nvSpPr>
          <p:spPr>
            <a:xfrm>
              <a:off x="4548688" y="293218"/>
              <a:ext cx="66963" cy="73852"/>
            </a:xfrm>
            <a:custGeom>
              <a:rect b="b" l="l" r="r" t="t"/>
              <a:pathLst>
                <a:path extrusionOk="0" h="107" w="97">
                  <a:moveTo>
                    <a:pt x="14" y="0"/>
                  </a:moveTo>
                  <a:lnTo>
                    <a:pt x="97" y="23"/>
                  </a:lnTo>
                  <a:lnTo>
                    <a:pt x="79" y="107"/>
                  </a:lnTo>
                  <a:lnTo>
                    <a:pt x="32" y="98"/>
                  </a:lnTo>
                  <a:lnTo>
                    <a:pt x="46" y="56"/>
                  </a:lnTo>
                  <a:lnTo>
                    <a:pt x="0" y="42"/>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21"/>
            <p:cNvSpPr/>
            <p:nvPr/>
          </p:nvSpPr>
          <p:spPr>
            <a:xfrm>
              <a:off x="4548688" y="438175"/>
              <a:ext cx="48324" cy="80064"/>
            </a:xfrm>
            <a:custGeom>
              <a:rect b="b" l="l" r="r" t="t"/>
              <a:pathLst>
                <a:path extrusionOk="0" h="116" w="70">
                  <a:moveTo>
                    <a:pt x="28" y="0"/>
                  </a:moveTo>
                  <a:lnTo>
                    <a:pt x="70" y="9"/>
                  </a:lnTo>
                  <a:lnTo>
                    <a:pt x="42" y="116"/>
                  </a:lnTo>
                  <a:lnTo>
                    <a:pt x="0" y="106"/>
                  </a:lnTo>
                  <a:lnTo>
                    <a:pt x="28"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21"/>
            <p:cNvSpPr/>
            <p:nvPr/>
          </p:nvSpPr>
          <p:spPr>
            <a:xfrm>
              <a:off x="4486557" y="583131"/>
              <a:ext cx="73866" cy="67641"/>
            </a:xfrm>
            <a:custGeom>
              <a:rect b="b" l="l" r="r" t="t"/>
              <a:pathLst>
                <a:path extrusionOk="0" h="98" w="107">
                  <a:moveTo>
                    <a:pt x="65" y="0"/>
                  </a:moveTo>
                  <a:lnTo>
                    <a:pt x="107" y="10"/>
                  </a:lnTo>
                  <a:lnTo>
                    <a:pt x="89" y="98"/>
                  </a:lnTo>
                  <a:lnTo>
                    <a:pt x="0" y="75"/>
                  </a:lnTo>
                  <a:lnTo>
                    <a:pt x="9" y="33"/>
                  </a:lnTo>
                  <a:lnTo>
                    <a:pt x="56" y="42"/>
                  </a:lnTo>
                  <a:lnTo>
                    <a:pt x="65"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21"/>
            <p:cNvSpPr/>
            <p:nvPr/>
          </p:nvSpPr>
          <p:spPr>
            <a:xfrm>
              <a:off x="4341586" y="562423"/>
              <a:ext cx="83531" cy="48314"/>
            </a:xfrm>
            <a:custGeom>
              <a:rect b="b" l="l" r="r" t="t"/>
              <a:pathLst>
                <a:path extrusionOk="0" h="70" w="121">
                  <a:moveTo>
                    <a:pt x="14" y="0"/>
                  </a:moveTo>
                  <a:lnTo>
                    <a:pt x="121" y="28"/>
                  </a:lnTo>
                  <a:lnTo>
                    <a:pt x="107" y="70"/>
                  </a:lnTo>
                  <a:lnTo>
                    <a:pt x="0" y="47"/>
                  </a:lnTo>
                  <a:lnTo>
                    <a:pt x="14" y="0"/>
                  </a:ln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21"/>
            <p:cNvSpPr/>
            <p:nvPr/>
          </p:nvSpPr>
          <p:spPr>
            <a:xfrm>
              <a:off x="8650347" y="1717714"/>
              <a:ext cx="186392" cy="163580"/>
            </a:xfrm>
            <a:custGeom>
              <a:rect b="b" l="l" r="r" t="t"/>
              <a:pathLst>
                <a:path extrusionOk="0" h="237" w="270">
                  <a:moveTo>
                    <a:pt x="51" y="0"/>
                  </a:moveTo>
                  <a:lnTo>
                    <a:pt x="270" y="112"/>
                  </a:lnTo>
                  <a:lnTo>
                    <a:pt x="0" y="237"/>
                  </a:lnTo>
                  <a:lnTo>
                    <a:pt x="51" y="0"/>
                  </a:lnTo>
                  <a:close/>
                </a:path>
              </a:pathLst>
            </a:custGeom>
            <a:solidFill>
              <a:srgbClr val="0C29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21"/>
            <p:cNvSpPr/>
            <p:nvPr/>
          </p:nvSpPr>
          <p:spPr>
            <a:xfrm>
              <a:off x="213661" y="4928748"/>
              <a:ext cx="235862" cy="235360"/>
            </a:xfrm>
            <a:custGeom>
              <a:rect b="b" l="l" r="r" t="t"/>
              <a:pathLst>
                <a:path extrusionOk="0" h="111" w="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8"/>
                  </a:moveTo>
                  <a:cubicBezTo>
                    <a:pt x="30" y="8"/>
                    <a:pt x="8" y="30"/>
                    <a:pt x="8" y="55"/>
                  </a:cubicBezTo>
                  <a:cubicBezTo>
                    <a:pt x="8" y="81"/>
                    <a:pt x="30" y="103"/>
                    <a:pt x="56" y="103"/>
                  </a:cubicBezTo>
                  <a:cubicBezTo>
                    <a:pt x="81" y="103"/>
                    <a:pt x="103" y="81"/>
                    <a:pt x="103" y="55"/>
                  </a:cubicBezTo>
                  <a:cubicBezTo>
                    <a:pt x="103" y="30"/>
                    <a:pt x="81" y="8"/>
                    <a:pt x="56" y="8"/>
                  </a:cubicBezTo>
                  <a:close/>
                </a:path>
              </a:pathLst>
            </a:custGeom>
            <a:solidFill>
              <a:srgbClr val="212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21"/>
            <p:cNvSpPr/>
            <p:nvPr/>
          </p:nvSpPr>
          <p:spPr>
            <a:xfrm flipH="1" rot="10800000">
              <a:off x="5035342"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21"/>
            <p:cNvSpPr/>
            <p:nvPr/>
          </p:nvSpPr>
          <p:spPr>
            <a:xfrm flipH="1" rot="10800000">
              <a:off x="4786820" y="6560404"/>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21"/>
            <p:cNvSpPr/>
            <p:nvPr/>
          </p:nvSpPr>
          <p:spPr>
            <a:xfrm flipH="1" rot="10800000">
              <a:off x="4517587" y="6560404"/>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21"/>
            <p:cNvSpPr/>
            <p:nvPr/>
          </p:nvSpPr>
          <p:spPr>
            <a:xfrm flipH="1" rot="10800000">
              <a:off x="5180313"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21"/>
            <p:cNvSpPr/>
            <p:nvPr/>
          </p:nvSpPr>
          <p:spPr>
            <a:xfrm flipH="1" rot="10800000">
              <a:off x="4931791"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21"/>
            <p:cNvSpPr/>
            <p:nvPr/>
          </p:nvSpPr>
          <p:spPr>
            <a:xfrm flipH="1" rot="10800000">
              <a:off x="4683269" y="6394050"/>
              <a:ext cx="8974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21"/>
            <p:cNvSpPr/>
            <p:nvPr/>
          </p:nvSpPr>
          <p:spPr>
            <a:xfrm flipH="1" rot="10800000">
              <a:off x="4414037" y="6394050"/>
              <a:ext cx="90434" cy="8696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21"/>
            <p:cNvSpPr/>
            <p:nvPr/>
          </p:nvSpPr>
          <p:spPr>
            <a:xfrm flipH="1" rot="10800000">
              <a:off x="5180313"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21"/>
            <p:cNvSpPr/>
            <p:nvPr/>
          </p:nvSpPr>
          <p:spPr>
            <a:xfrm flipH="1" rot="10800000">
              <a:off x="4931791"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21"/>
            <p:cNvSpPr/>
            <p:nvPr/>
          </p:nvSpPr>
          <p:spPr>
            <a:xfrm flipH="1" rot="10800000">
              <a:off x="4683269" y="6746777"/>
              <a:ext cx="8974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21"/>
            <p:cNvSpPr/>
            <p:nvPr/>
          </p:nvSpPr>
          <p:spPr>
            <a:xfrm flipH="1" rot="10800000">
              <a:off x="4414037" y="6746777"/>
              <a:ext cx="90434" cy="86276"/>
            </a:xfrm>
            <a:custGeom>
              <a:rect b="b" l="l" r="r" t="t"/>
              <a:pathLst>
                <a:path extrusionOk="0" h="27" w="28">
                  <a:moveTo>
                    <a:pt x="23" y="22"/>
                  </a:moveTo>
                  <a:cubicBezTo>
                    <a:pt x="18" y="27"/>
                    <a:pt x="10" y="27"/>
                    <a:pt x="5" y="22"/>
                  </a:cubicBezTo>
                  <a:cubicBezTo>
                    <a:pt x="0" y="17"/>
                    <a:pt x="0" y="9"/>
                    <a:pt x="5" y="5"/>
                  </a:cubicBezTo>
                  <a:cubicBezTo>
                    <a:pt x="10" y="0"/>
                    <a:pt x="18" y="0"/>
                    <a:pt x="23" y="5"/>
                  </a:cubicBezTo>
                  <a:cubicBezTo>
                    <a:pt x="27" y="10"/>
                    <a:pt x="28" y="18"/>
                    <a:pt x="23" y="22"/>
                  </a:cubicBezTo>
                  <a:close/>
                </a:path>
              </a:pathLst>
            </a:custGeom>
            <a:solidFill>
              <a:srgbClr val="FF4D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