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Poppins"/>
      <p:bold r:id="rId20"/>
      <p:boldItalic r:id="rId21"/>
    </p:embeddedFont>
    <p:embeddedFont>
      <p:font typeface="Poppins Light"/>
      <p:regular r:id="rId22"/>
      <p:bold r:id="rId23"/>
      <p:italic r:id="rId24"/>
      <p:boldItalic r:id="rId25"/>
    </p:embeddedFont>
    <p:embeddedFont>
      <p:font typeface="Roboto Condensed"/>
      <p:regular r:id="rId26"/>
      <p:bold r:id="rId27"/>
      <p:italic r:id="rId28"/>
      <p:boldItalic r:id="rId29"/>
    </p:embeddedFont>
    <p:embeddedFont>
      <p:font typeface="Poppins Medium"/>
      <p:regular r:id="rId30"/>
      <p:bold r:id="rId31"/>
      <p:italic r:id="rId32"/>
      <p:boldItalic r:id="rId33"/>
    </p:embeddedFont>
    <p:embeddedFont>
      <p:font typeface="Helvetica Neue"/>
      <p:regular r:id="rId34"/>
      <p:bold r:id="rId35"/>
      <p:italic r:id="rId36"/>
      <p:boldItalic r:id="rId37"/>
    </p:embeddedFont>
    <p:embeddedFont>
      <p:font typeface="Poppins SemiBold"/>
      <p:regular r:id="rId38"/>
      <p:bold r:id="rId39"/>
      <p:italic r:id="rId40"/>
      <p:boldItalic r:id="rId41"/>
    </p:embeddedFont>
    <p:embeddedFont>
      <p:font typeface="Helvetica Neue Light"/>
      <p:regular r:id="rId42"/>
      <p:bold r:id="rId43"/>
      <p:italic r:id="rId44"/>
      <p:boldItalic r:id="rId45"/>
    </p:embeddedFont>
    <p:embeddedFont>
      <p:font typeface="Poppins ExtraLigh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42" Type="http://schemas.openxmlformats.org/officeDocument/2006/relationships/font" Target="fonts/HelveticaNeueLight-regular.fntdata"/><Relationship Id="rId41" Type="http://schemas.openxmlformats.org/officeDocument/2006/relationships/font" Target="fonts/PoppinsSemiBold-boldItalic.fntdata"/><Relationship Id="rId44" Type="http://schemas.openxmlformats.org/officeDocument/2006/relationships/font" Target="fonts/HelveticaNeueLight-italic.fntdata"/><Relationship Id="rId43" Type="http://schemas.openxmlformats.org/officeDocument/2006/relationships/font" Target="fonts/HelveticaNeueLight-bold.fntdata"/><Relationship Id="rId46" Type="http://schemas.openxmlformats.org/officeDocument/2006/relationships/font" Target="fonts/PoppinsExtraLight-regular.fntdata"/><Relationship Id="rId45" Type="http://schemas.openxmlformats.org/officeDocument/2006/relationships/font" Target="fonts/HelveticaNeueLigh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ExtraLight-italic.fntdata"/><Relationship Id="rId47" Type="http://schemas.openxmlformats.org/officeDocument/2006/relationships/font" Target="fonts/PoppinsExtraLight-bold.fntdata"/><Relationship Id="rId49" Type="http://schemas.openxmlformats.org/officeDocument/2006/relationships/font" Target="fonts/PoppinsExtraLigh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Medium-bold.fntdata"/><Relationship Id="rId30" Type="http://schemas.openxmlformats.org/officeDocument/2006/relationships/font" Target="fonts/PoppinsMedium-regular.fntdata"/><Relationship Id="rId33" Type="http://schemas.openxmlformats.org/officeDocument/2006/relationships/font" Target="fonts/PoppinsMedium-boldItalic.fntdata"/><Relationship Id="rId32" Type="http://schemas.openxmlformats.org/officeDocument/2006/relationships/font" Target="fonts/PoppinsMedium-italic.fntdata"/><Relationship Id="rId35" Type="http://schemas.openxmlformats.org/officeDocument/2006/relationships/font" Target="fonts/HelveticaNeue-bold.fntdata"/><Relationship Id="rId34" Type="http://schemas.openxmlformats.org/officeDocument/2006/relationships/font" Target="fonts/HelveticaNeue-regular.fntdata"/><Relationship Id="rId37" Type="http://schemas.openxmlformats.org/officeDocument/2006/relationships/font" Target="fonts/HelveticaNeue-boldItalic.fntdata"/><Relationship Id="rId36" Type="http://schemas.openxmlformats.org/officeDocument/2006/relationships/font" Target="fonts/HelveticaNeue-italic.fntdata"/><Relationship Id="rId39" Type="http://schemas.openxmlformats.org/officeDocument/2006/relationships/font" Target="fonts/PoppinsSemiBold-bold.fntdata"/><Relationship Id="rId38" Type="http://schemas.openxmlformats.org/officeDocument/2006/relationships/font" Target="fonts/PoppinsSemiBold-regular.fntdata"/><Relationship Id="rId20" Type="http://schemas.openxmlformats.org/officeDocument/2006/relationships/font" Target="fonts/Poppins-bold.fntdata"/><Relationship Id="rId22" Type="http://schemas.openxmlformats.org/officeDocument/2006/relationships/font" Target="fonts/PoppinsLight-regular.fntdata"/><Relationship Id="rId21" Type="http://schemas.openxmlformats.org/officeDocument/2006/relationships/font" Target="fonts/Poppins-boldItalic.fntdata"/><Relationship Id="rId24" Type="http://schemas.openxmlformats.org/officeDocument/2006/relationships/font" Target="fonts/PoppinsLight-italic.fntdata"/><Relationship Id="rId23" Type="http://schemas.openxmlformats.org/officeDocument/2006/relationships/font" Target="fonts/PoppinsLight-bold.fntdata"/><Relationship Id="rId26" Type="http://schemas.openxmlformats.org/officeDocument/2006/relationships/font" Target="fonts/RobotoCondensed-regular.fntdata"/><Relationship Id="rId25" Type="http://schemas.openxmlformats.org/officeDocument/2006/relationships/font" Target="fonts/PoppinsLight-boldItalic.fntdata"/><Relationship Id="rId28" Type="http://schemas.openxmlformats.org/officeDocument/2006/relationships/font" Target="fonts/RobotoCondensed-italic.fntdata"/><Relationship Id="rId27" Type="http://schemas.openxmlformats.org/officeDocument/2006/relationships/font" Target="fonts/RobotoCondensed-bold.fntdata"/><Relationship Id="rId29" Type="http://schemas.openxmlformats.org/officeDocument/2006/relationships/font" Target="fonts/RobotoCondensed-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8.png"/></Relationships>
</file>

<file path=ppt/slides/_rels/slide13.xml.rels><?xml version="1.0" encoding="UTF-8" standalone="yes"?><Relationships xmlns="http://schemas.openxmlformats.org/package/2006/relationships"><Relationship Id="rId11" Type="http://schemas.openxmlformats.org/officeDocument/2006/relationships/image" Target="../media/image26.jpg"/><Relationship Id="rId10"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19.jpg"/><Relationship Id="rId9" Type="http://schemas.openxmlformats.org/officeDocument/2006/relationships/image" Target="../media/image20.png"/><Relationship Id="rId5" Type="http://schemas.openxmlformats.org/officeDocument/2006/relationships/image" Target="../media/image22.jpg"/><Relationship Id="rId6" Type="http://schemas.openxmlformats.org/officeDocument/2006/relationships/image" Target="../media/image25.jpg"/><Relationship Id="rId7" Type="http://schemas.openxmlformats.org/officeDocument/2006/relationships/image" Target="../media/image16.png"/><Relationship Id="rId8"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29.jpg"/><Relationship Id="rId5"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9.jp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11.jp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audio-black-and-white-black-and-white-6966.jpg" id="59" name="Google Shape;59;p14"/>
          <p:cNvPicPr preferRelativeResize="0"/>
          <p:nvPr/>
        </p:nvPicPr>
        <p:blipFill rotWithShape="1">
          <a:blip r:embed="rId3">
            <a:alphaModFix/>
          </a:blip>
          <a:srcRect b="506" l="0" r="0" t="15448"/>
          <a:stretch/>
        </p:blipFill>
        <p:spPr>
          <a:xfrm flipH="1">
            <a:off x="-46833" y="595"/>
            <a:ext cx="24477664" cy="13714809"/>
          </a:xfrm>
          <a:prstGeom prst="rect">
            <a:avLst/>
          </a:prstGeom>
          <a:noFill/>
          <a:ln>
            <a:noFill/>
          </a:ln>
        </p:spPr>
      </p:pic>
      <p:sp>
        <p:nvSpPr>
          <p:cNvPr id="60" name="Google Shape;60;p14"/>
          <p:cNvSpPr txBox="1"/>
          <p:nvPr/>
        </p:nvSpPr>
        <p:spPr>
          <a:xfrm>
            <a:off x="9442119" y="3958595"/>
            <a:ext cx="5454397" cy="264921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4400"/>
              <a:buFont typeface="Poppins"/>
              <a:buNone/>
            </a:pPr>
            <a:r>
              <a:rPr b="1" i="0" lang="en-US" sz="14400" u="none" cap="none" strike="noStrike">
                <a:solidFill>
                  <a:srgbClr val="FFFFFF"/>
                </a:solidFill>
                <a:latin typeface="Poppins"/>
                <a:ea typeface="Poppins"/>
                <a:cs typeface="Poppins"/>
                <a:sym typeface="Poppins"/>
              </a:rPr>
              <a:t>INLAY</a:t>
            </a:r>
            <a:endParaRPr/>
          </a:p>
        </p:txBody>
      </p:sp>
      <p:sp>
        <p:nvSpPr>
          <p:cNvPr id="61" name="Google Shape;61;p14"/>
          <p:cNvSpPr txBox="1"/>
          <p:nvPr/>
        </p:nvSpPr>
        <p:spPr>
          <a:xfrm>
            <a:off x="9521495" y="6117590"/>
            <a:ext cx="5341011" cy="51562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Poppins"/>
              <a:buNone/>
            </a:pPr>
            <a:r>
              <a:rPr b="0" i="0" lang="en-US" sz="2400" u="none" cap="none" strike="noStrike">
                <a:solidFill>
                  <a:srgbClr val="FFFFFF"/>
                </a:solidFill>
                <a:latin typeface="Poppins"/>
                <a:ea typeface="Poppins"/>
                <a:cs typeface="Poppins"/>
                <a:sym typeface="Poppins"/>
              </a:rPr>
              <a:t>ACADEMY OF MUSIC</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3"/>
          <p:cNvSpPr txBox="1"/>
          <p:nvPr/>
        </p:nvSpPr>
        <p:spPr>
          <a:xfrm>
            <a:off x="1508092" y="3140638"/>
            <a:ext cx="11829786" cy="2151378"/>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3600"/>
              <a:buFont typeface="Poppins Light"/>
              <a:buNone/>
            </a:pPr>
            <a:r>
              <a:rPr b="0" i="0" lang="en-US" sz="3600" u="none" cap="none" strike="noStrike">
                <a:solidFill>
                  <a:srgbClr val="5E5E5E"/>
                </a:solidFill>
                <a:latin typeface="Poppins Light"/>
                <a:ea typeface="Poppins Light"/>
                <a:cs typeface="Poppins Light"/>
                <a:sym typeface="Poppins Light"/>
              </a:rPr>
              <a:t>Inlay Academy of Music commits itself to teach music in the best possible approach in every type of genre available for all music enthusiasts.</a:t>
            </a:r>
            <a:endParaRPr/>
          </a:p>
        </p:txBody>
      </p:sp>
      <p:sp>
        <p:nvSpPr>
          <p:cNvPr id="154" name="Google Shape;154;p23"/>
          <p:cNvSpPr txBox="1"/>
          <p:nvPr/>
        </p:nvSpPr>
        <p:spPr>
          <a:xfrm>
            <a:off x="1485106" y="835994"/>
            <a:ext cx="7247701" cy="1821174"/>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5E5E5E"/>
              </a:buClr>
              <a:buSzPts val="9600"/>
              <a:buFont typeface="Poppins Medium"/>
              <a:buNone/>
            </a:pPr>
            <a:r>
              <a:rPr b="0" i="0" lang="en-US" sz="9600" u="none" cap="none" strike="noStrike">
                <a:solidFill>
                  <a:srgbClr val="5E5E5E"/>
                </a:solidFill>
                <a:latin typeface="Poppins Medium"/>
                <a:ea typeface="Poppins Medium"/>
                <a:cs typeface="Poppins Medium"/>
                <a:sym typeface="Poppins Medium"/>
              </a:rPr>
              <a:t>Main Goal</a:t>
            </a:r>
            <a:endParaRPr/>
          </a:p>
        </p:txBody>
      </p:sp>
      <p:sp>
        <p:nvSpPr>
          <p:cNvPr id="155" name="Google Shape;155;p23"/>
          <p:cNvSpPr/>
          <p:nvPr/>
        </p:nvSpPr>
        <p:spPr>
          <a:xfrm>
            <a:off x="1594643" y="2630355"/>
            <a:ext cx="12416236" cy="142545"/>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156" name="Google Shape;156;p23"/>
          <p:cNvPicPr preferRelativeResize="0"/>
          <p:nvPr/>
        </p:nvPicPr>
        <p:blipFill rotWithShape="1">
          <a:blip r:embed="rId3">
            <a:alphaModFix amt="85049"/>
          </a:blip>
          <a:srcRect b="0" l="0" r="0" t="0"/>
          <a:stretch/>
        </p:blipFill>
        <p:spPr>
          <a:xfrm>
            <a:off x="-501520" y="1805217"/>
            <a:ext cx="28892402" cy="163850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4"/>
          <p:cNvSpPr/>
          <p:nvPr/>
        </p:nvSpPr>
        <p:spPr>
          <a:xfrm>
            <a:off x="12589087" y="5733313"/>
            <a:ext cx="1896209" cy="1896209"/>
          </a:xfrm>
          <a:prstGeom prst="rect">
            <a:avLst/>
          </a:prstGeom>
          <a:solidFill>
            <a:srgbClr val="539BD3">
              <a:alpha val="49411"/>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2" name="Google Shape;162;p24"/>
          <p:cNvSpPr/>
          <p:nvPr/>
        </p:nvSpPr>
        <p:spPr>
          <a:xfrm>
            <a:off x="1599353" y="5733313"/>
            <a:ext cx="1896209" cy="1896209"/>
          </a:xfrm>
          <a:prstGeom prst="rect">
            <a:avLst/>
          </a:prstGeom>
          <a:solidFill>
            <a:srgbClr val="539BD3">
              <a:alpha val="49411"/>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3" name="Google Shape;163;p24"/>
          <p:cNvSpPr/>
          <p:nvPr/>
        </p:nvSpPr>
        <p:spPr>
          <a:xfrm>
            <a:off x="1599354" y="8901624"/>
            <a:ext cx="1896208" cy="1896209"/>
          </a:xfrm>
          <a:prstGeom prst="rect">
            <a:avLst/>
          </a:prstGeom>
          <a:solidFill>
            <a:srgbClr val="539BD3">
              <a:alpha val="49411"/>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4" name="Google Shape;164;p24"/>
          <p:cNvSpPr txBox="1"/>
          <p:nvPr/>
        </p:nvSpPr>
        <p:spPr>
          <a:xfrm>
            <a:off x="1476136" y="1106499"/>
            <a:ext cx="6620440" cy="305724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9600"/>
              <a:buFont typeface="Poppins Medium"/>
              <a:buNone/>
            </a:pPr>
            <a:r>
              <a:rPr b="0" i="0" lang="en-US" sz="9600" u="none" cap="none" strike="noStrike">
                <a:solidFill>
                  <a:srgbClr val="5E5E5E"/>
                </a:solidFill>
                <a:latin typeface="Poppins Medium"/>
                <a:ea typeface="Poppins Medium"/>
                <a:cs typeface="Poppins Medium"/>
                <a:sym typeface="Poppins Medium"/>
              </a:rPr>
              <a:t>Overview of Growth</a:t>
            </a:r>
            <a:endParaRPr/>
          </a:p>
        </p:txBody>
      </p:sp>
      <p:sp>
        <p:nvSpPr>
          <p:cNvPr id="165" name="Google Shape;165;p24"/>
          <p:cNvSpPr txBox="1"/>
          <p:nvPr/>
        </p:nvSpPr>
        <p:spPr>
          <a:xfrm>
            <a:off x="15017073" y="6423608"/>
            <a:ext cx="7783678" cy="515619"/>
          </a:xfrm>
          <a:prstGeom prst="rect">
            <a:avLst/>
          </a:prstGeom>
          <a:noFill/>
          <a:ln>
            <a:noFill/>
          </a:ln>
        </p:spPr>
        <p:txBody>
          <a:bodyPr anchorCtr="0" anchor="t" bIns="50800" lIns="50800" spcFirstLastPara="1" rIns="50800" wrap="square" tIns="50800">
            <a:noAutofit/>
          </a:bodyPr>
          <a:lstStyle/>
          <a:p>
            <a:pPr indent="0" lvl="0" marL="0" marR="0" rtl="0" algn="l">
              <a:lnSpc>
                <a:spcPct val="208333"/>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increase in teaching satisfaction as of March 2024.</a:t>
            </a:r>
            <a:endParaRPr/>
          </a:p>
        </p:txBody>
      </p:sp>
      <p:sp>
        <p:nvSpPr>
          <p:cNvPr id="166" name="Google Shape;166;p24"/>
          <p:cNvSpPr txBox="1"/>
          <p:nvPr/>
        </p:nvSpPr>
        <p:spPr>
          <a:xfrm>
            <a:off x="3976662" y="6423608"/>
            <a:ext cx="7311326" cy="515619"/>
          </a:xfrm>
          <a:prstGeom prst="rect">
            <a:avLst/>
          </a:prstGeom>
          <a:noFill/>
          <a:ln>
            <a:noFill/>
          </a:ln>
        </p:spPr>
        <p:txBody>
          <a:bodyPr anchorCtr="0" anchor="t" bIns="50800" lIns="50800" spcFirstLastPara="1" rIns="50800" wrap="square" tIns="50800">
            <a:noAutofit/>
          </a:bodyPr>
          <a:lstStyle/>
          <a:p>
            <a:pPr indent="0" lvl="0" marL="0" marR="0" rtl="0" algn="l">
              <a:lnSpc>
                <a:spcPct val="208333"/>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increase in annual profits as of November 2025.</a:t>
            </a:r>
            <a:endParaRPr/>
          </a:p>
        </p:txBody>
      </p:sp>
      <p:sp>
        <p:nvSpPr>
          <p:cNvPr id="167" name="Google Shape;167;p24"/>
          <p:cNvSpPr txBox="1"/>
          <p:nvPr/>
        </p:nvSpPr>
        <p:spPr>
          <a:xfrm>
            <a:off x="4045082" y="9591919"/>
            <a:ext cx="5882946" cy="515619"/>
          </a:xfrm>
          <a:prstGeom prst="rect">
            <a:avLst/>
          </a:prstGeom>
          <a:noFill/>
          <a:ln>
            <a:noFill/>
          </a:ln>
        </p:spPr>
        <p:txBody>
          <a:bodyPr anchorCtr="0" anchor="t" bIns="50800" lIns="50800" spcFirstLastPara="1" rIns="50800" wrap="square" tIns="50800">
            <a:noAutofit/>
          </a:bodyPr>
          <a:lstStyle/>
          <a:p>
            <a:pPr indent="0" lvl="0" marL="0" marR="0" rtl="0" algn="l">
              <a:lnSpc>
                <a:spcPct val="208333"/>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increase in students as of March 2025.</a:t>
            </a:r>
            <a:endParaRPr/>
          </a:p>
        </p:txBody>
      </p:sp>
      <p:sp>
        <p:nvSpPr>
          <p:cNvPr id="168" name="Google Shape;168;p24"/>
          <p:cNvSpPr txBox="1"/>
          <p:nvPr/>
        </p:nvSpPr>
        <p:spPr>
          <a:xfrm>
            <a:off x="12809322" y="6154367"/>
            <a:ext cx="1455739"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60%</a:t>
            </a:r>
            <a:endParaRPr/>
          </a:p>
        </p:txBody>
      </p:sp>
      <p:sp>
        <p:nvSpPr>
          <p:cNvPr id="169" name="Google Shape;169;p24"/>
          <p:cNvSpPr txBox="1"/>
          <p:nvPr/>
        </p:nvSpPr>
        <p:spPr>
          <a:xfrm>
            <a:off x="1819589" y="6154367"/>
            <a:ext cx="1455738"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50%</a:t>
            </a:r>
            <a:endParaRPr/>
          </a:p>
        </p:txBody>
      </p:sp>
      <p:sp>
        <p:nvSpPr>
          <p:cNvPr id="170" name="Google Shape;170;p24"/>
          <p:cNvSpPr txBox="1"/>
          <p:nvPr/>
        </p:nvSpPr>
        <p:spPr>
          <a:xfrm>
            <a:off x="1844989" y="9322678"/>
            <a:ext cx="1455738"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80%</a:t>
            </a:r>
            <a:endParaRPr/>
          </a:p>
        </p:txBody>
      </p:sp>
      <p:sp>
        <p:nvSpPr>
          <p:cNvPr id="171" name="Google Shape;171;p24"/>
          <p:cNvSpPr/>
          <p:nvPr/>
        </p:nvSpPr>
        <p:spPr>
          <a:xfrm>
            <a:off x="1594643" y="4188221"/>
            <a:ext cx="17768492" cy="142546"/>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FBFE7"/>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2" name="Google Shape;172;p24"/>
          <p:cNvSpPr/>
          <p:nvPr/>
        </p:nvSpPr>
        <p:spPr>
          <a:xfrm>
            <a:off x="4964377" y="4188221"/>
            <a:ext cx="17768490" cy="142546"/>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FBFE7"/>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5"/>
          <p:cNvSpPr/>
          <p:nvPr/>
        </p:nvSpPr>
        <p:spPr>
          <a:xfrm>
            <a:off x="1586055" y="4921134"/>
            <a:ext cx="4146410" cy="5206605"/>
          </a:xfrm>
          <a:prstGeom prst="rect">
            <a:avLst/>
          </a:prstGeom>
          <a:solidFill>
            <a:srgbClr val="539BD3">
              <a:alpha val="9411"/>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8" name="Google Shape;178;p25"/>
          <p:cNvSpPr txBox="1"/>
          <p:nvPr/>
        </p:nvSpPr>
        <p:spPr>
          <a:xfrm>
            <a:off x="2072047" y="7946408"/>
            <a:ext cx="3174426" cy="9601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Variety of Musical Genres</a:t>
            </a:r>
            <a:endParaRPr/>
          </a:p>
        </p:txBody>
      </p:sp>
      <p:sp>
        <p:nvSpPr>
          <p:cNvPr id="179" name="Google Shape;179;p25"/>
          <p:cNvSpPr txBox="1"/>
          <p:nvPr/>
        </p:nvSpPr>
        <p:spPr>
          <a:xfrm>
            <a:off x="7563492" y="9927392"/>
            <a:ext cx="3589326" cy="1404619"/>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Complete Musical Equipment &amp; Instruments</a:t>
            </a:r>
            <a:endParaRPr/>
          </a:p>
        </p:txBody>
      </p:sp>
      <p:sp>
        <p:nvSpPr>
          <p:cNvPr id="180" name="Google Shape;180;p25"/>
          <p:cNvSpPr txBox="1"/>
          <p:nvPr/>
        </p:nvSpPr>
        <p:spPr>
          <a:xfrm>
            <a:off x="18864727" y="9895642"/>
            <a:ext cx="3589326" cy="9601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Quality Assured Services</a:t>
            </a:r>
            <a:endParaRPr/>
          </a:p>
        </p:txBody>
      </p:sp>
      <p:sp>
        <p:nvSpPr>
          <p:cNvPr id="181" name="Google Shape;181;p25"/>
          <p:cNvSpPr txBox="1"/>
          <p:nvPr/>
        </p:nvSpPr>
        <p:spPr>
          <a:xfrm>
            <a:off x="13214109" y="7974238"/>
            <a:ext cx="3589325" cy="9601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Friendly &amp; Effective Style of Teaching</a:t>
            </a:r>
            <a:endParaRPr/>
          </a:p>
        </p:txBody>
      </p:sp>
      <p:sp>
        <p:nvSpPr>
          <p:cNvPr id="182" name="Google Shape;182;p25"/>
          <p:cNvSpPr txBox="1"/>
          <p:nvPr/>
        </p:nvSpPr>
        <p:spPr>
          <a:xfrm>
            <a:off x="1458648" y="1098045"/>
            <a:ext cx="5504658" cy="305724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9600"/>
              <a:buFont typeface="Poppins Medium"/>
              <a:buNone/>
            </a:pPr>
            <a:r>
              <a:rPr b="0" i="0" lang="en-US" sz="9600" u="none" cap="none" strike="noStrike">
                <a:solidFill>
                  <a:srgbClr val="5E5E5E"/>
                </a:solidFill>
                <a:latin typeface="Poppins Medium"/>
                <a:ea typeface="Poppins Medium"/>
                <a:cs typeface="Poppins Medium"/>
                <a:sym typeface="Poppins Medium"/>
              </a:rPr>
              <a:t>What We Offer</a:t>
            </a:r>
            <a:endParaRPr/>
          </a:p>
        </p:txBody>
      </p:sp>
      <p:cxnSp>
        <p:nvCxnSpPr>
          <p:cNvPr id="183" name="Google Shape;183;p25"/>
          <p:cNvCxnSpPr/>
          <p:nvPr/>
        </p:nvCxnSpPr>
        <p:spPr>
          <a:xfrm>
            <a:off x="-689453" y="8184786"/>
            <a:ext cx="479514" cy="479514"/>
          </a:xfrm>
          <a:prstGeom prst="straightConnector1">
            <a:avLst/>
          </a:prstGeom>
          <a:noFill/>
          <a:ln cap="flat" cmpd="sng" w="25400">
            <a:solidFill>
              <a:srgbClr val="B0B0B0"/>
            </a:solidFill>
            <a:prstDash val="solid"/>
            <a:miter lim="400000"/>
            <a:headEnd len="sm" w="sm" type="none"/>
            <a:tailEnd len="sm" w="sm" type="none"/>
          </a:ln>
        </p:spPr>
      </p:cxnSp>
      <p:cxnSp>
        <p:nvCxnSpPr>
          <p:cNvPr id="184" name="Google Shape;184;p25"/>
          <p:cNvCxnSpPr/>
          <p:nvPr/>
        </p:nvCxnSpPr>
        <p:spPr>
          <a:xfrm>
            <a:off x="24675938" y="8658181"/>
            <a:ext cx="479514" cy="479513"/>
          </a:xfrm>
          <a:prstGeom prst="straightConnector1">
            <a:avLst/>
          </a:prstGeom>
          <a:noFill/>
          <a:ln cap="flat" cmpd="sng" w="25400">
            <a:solidFill>
              <a:srgbClr val="B0B0B0"/>
            </a:solidFill>
            <a:prstDash val="solid"/>
            <a:miter lim="400000"/>
            <a:headEnd len="sm" w="sm" type="none"/>
            <a:tailEnd len="sm" w="sm" type="none"/>
          </a:ln>
        </p:spPr>
      </p:cxnSp>
      <p:pic>
        <p:nvPicPr>
          <p:cNvPr descr="pasted-image.pdf" id="185" name="Google Shape;185;p25"/>
          <p:cNvPicPr preferRelativeResize="0"/>
          <p:nvPr/>
        </p:nvPicPr>
        <p:blipFill rotWithShape="1">
          <a:blip r:embed="rId3">
            <a:alphaModFix/>
          </a:blip>
          <a:srcRect b="0" l="0" r="0" t="0"/>
          <a:stretch/>
        </p:blipFill>
        <p:spPr>
          <a:xfrm>
            <a:off x="8394064" y="7668516"/>
            <a:ext cx="1928182" cy="1928238"/>
          </a:xfrm>
          <a:prstGeom prst="rect">
            <a:avLst/>
          </a:prstGeom>
          <a:noFill/>
          <a:ln>
            <a:noFill/>
          </a:ln>
        </p:spPr>
      </p:pic>
      <p:pic>
        <p:nvPicPr>
          <p:cNvPr descr="pasted-image.pdf" id="186" name="Google Shape;186;p25"/>
          <p:cNvPicPr preferRelativeResize="0"/>
          <p:nvPr/>
        </p:nvPicPr>
        <p:blipFill rotWithShape="1">
          <a:blip r:embed="rId4">
            <a:alphaModFix/>
          </a:blip>
          <a:srcRect b="0" l="0" r="0" t="0"/>
          <a:stretch/>
        </p:blipFill>
        <p:spPr>
          <a:xfrm>
            <a:off x="2837221" y="5719281"/>
            <a:ext cx="1644078" cy="1928239"/>
          </a:xfrm>
          <a:prstGeom prst="rect">
            <a:avLst/>
          </a:prstGeom>
          <a:noFill/>
          <a:ln>
            <a:noFill/>
          </a:ln>
        </p:spPr>
      </p:pic>
      <p:pic>
        <p:nvPicPr>
          <p:cNvPr descr="pasted-image.pdf" id="187" name="Google Shape;187;p25"/>
          <p:cNvPicPr preferRelativeResize="0"/>
          <p:nvPr/>
        </p:nvPicPr>
        <p:blipFill rotWithShape="1">
          <a:blip r:embed="rId5">
            <a:alphaModFix/>
          </a:blip>
          <a:srcRect b="0" l="0" r="0" t="0"/>
          <a:stretch/>
        </p:blipFill>
        <p:spPr>
          <a:xfrm>
            <a:off x="19695298" y="7788044"/>
            <a:ext cx="1928182" cy="1689182"/>
          </a:xfrm>
          <a:prstGeom prst="rect">
            <a:avLst/>
          </a:prstGeom>
          <a:noFill/>
          <a:ln>
            <a:noFill/>
          </a:ln>
        </p:spPr>
      </p:pic>
      <p:pic>
        <p:nvPicPr>
          <p:cNvPr descr="pasted-image.pdf" id="188" name="Google Shape;188;p25"/>
          <p:cNvPicPr preferRelativeResize="0"/>
          <p:nvPr/>
        </p:nvPicPr>
        <p:blipFill rotWithShape="1">
          <a:blip r:embed="rId6">
            <a:alphaModFix/>
          </a:blip>
          <a:srcRect b="0" l="0" r="0" t="0"/>
          <a:stretch/>
        </p:blipFill>
        <p:spPr>
          <a:xfrm>
            <a:off x="14062552" y="5710946"/>
            <a:ext cx="1928182" cy="1944909"/>
          </a:xfrm>
          <a:prstGeom prst="rect">
            <a:avLst/>
          </a:prstGeom>
          <a:noFill/>
          <a:ln>
            <a:noFill/>
          </a:ln>
        </p:spPr>
      </p:pic>
      <p:sp>
        <p:nvSpPr>
          <p:cNvPr id="189" name="Google Shape;189;p25"/>
          <p:cNvSpPr/>
          <p:nvPr/>
        </p:nvSpPr>
        <p:spPr>
          <a:xfrm>
            <a:off x="7284950" y="6870368"/>
            <a:ext cx="4146300" cy="5206500"/>
          </a:xfrm>
          <a:prstGeom prst="rect">
            <a:avLst/>
          </a:prstGeom>
          <a:solidFill>
            <a:srgbClr val="539BD3">
              <a:alpha val="94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0" name="Google Shape;190;p25"/>
          <p:cNvSpPr/>
          <p:nvPr/>
        </p:nvSpPr>
        <p:spPr>
          <a:xfrm>
            <a:off x="12953437" y="4921134"/>
            <a:ext cx="4146300" cy="5206500"/>
          </a:xfrm>
          <a:prstGeom prst="rect">
            <a:avLst/>
          </a:prstGeom>
          <a:solidFill>
            <a:srgbClr val="539BD3">
              <a:alpha val="94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1" name="Google Shape;191;p25"/>
          <p:cNvSpPr/>
          <p:nvPr/>
        </p:nvSpPr>
        <p:spPr>
          <a:xfrm>
            <a:off x="18586184" y="6870368"/>
            <a:ext cx="4146300" cy="5206500"/>
          </a:xfrm>
          <a:prstGeom prst="rect">
            <a:avLst/>
          </a:prstGeom>
          <a:solidFill>
            <a:srgbClr val="539BD3">
              <a:alpha val="94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cxnSp>
        <p:nvCxnSpPr>
          <p:cNvPr id="196" name="Google Shape;196;p26"/>
          <p:cNvCxnSpPr/>
          <p:nvPr/>
        </p:nvCxnSpPr>
        <p:spPr>
          <a:xfrm>
            <a:off x="-689453" y="8184786"/>
            <a:ext cx="479514" cy="479514"/>
          </a:xfrm>
          <a:prstGeom prst="straightConnector1">
            <a:avLst/>
          </a:prstGeom>
          <a:noFill/>
          <a:ln cap="flat" cmpd="sng" w="25400">
            <a:solidFill>
              <a:srgbClr val="B0B0B0"/>
            </a:solidFill>
            <a:prstDash val="solid"/>
            <a:miter lim="400000"/>
            <a:headEnd len="sm" w="sm" type="none"/>
            <a:tailEnd len="sm" w="sm" type="none"/>
          </a:ln>
        </p:spPr>
      </p:cxnSp>
      <p:cxnSp>
        <p:nvCxnSpPr>
          <p:cNvPr id="197" name="Google Shape;197;p26"/>
          <p:cNvCxnSpPr/>
          <p:nvPr/>
        </p:nvCxnSpPr>
        <p:spPr>
          <a:xfrm>
            <a:off x="24675938" y="8658181"/>
            <a:ext cx="479514" cy="479513"/>
          </a:xfrm>
          <a:prstGeom prst="straightConnector1">
            <a:avLst/>
          </a:prstGeom>
          <a:noFill/>
          <a:ln cap="flat" cmpd="sng" w="25400">
            <a:solidFill>
              <a:srgbClr val="B0B0B0"/>
            </a:solidFill>
            <a:prstDash val="solid"/>
            <a:miter lim="400000"/>
            <a:headEnd len="sm" w="sm" type="none"/>
            <a:tailEnd len="sm" w="sm" type="none"/>
          </a:ln>
        </p:spPr>
      </p:cxnSp>
      <p:pic>
        <p:nvPicPr>
          <p:cNvPr descr="jaden-hatch-1242191-unsplash.jpg" id="198" name="Google Shape;198;p26"/>
          <p:cNvPicPr preferRelativeResize="0"/>
          <p:nvPr/>
        </p:nvPicPr>
        <p:blipFill rotWithShape="1">
          <a:blip r:embed="rId3">
            <a:alphaModFix/>
          </a:blip>
          <a:srcRect b="141" l="34594" r="840" t="1369"/>
          <a:stretch/>
        </p:blipFill>
        <p:spPr>
          <a:xfrm>
            <a:off x="16634056" y="5949123"/>
            <a:ext cx="7758411" cy="7889975"/>
          </a:xfrm>
          <a:prstGeom prst="rect">
            <a:avLst/>
          </a:prstGeom>
          <a:noFill/>
          <a:ln>
            <a:noFill/>
          </a:ln>
        </p:spPr>
      </p:pic>
      <p:pic>
        <p:nvPicPr>
          <p:cNvPr descr="artist-concert-entertainment-1425297.jpg" id="199" name="Google Shape;199;p26"/>
          <p:cNvPicPr preferRelativeResize="0"/>
          <p:nvPr/>
        </p:nvPicPr>
        <p:blipFill rotWithShape="1">
          <a:blip r:embed="rId4">
            <a:alphaModFix/>
          </a:blip>
          <a:srcRect b="1696" l="7396" r="7396" t="1695"/>
          <a:stretch/>
        </p:blipFill>
        <p:spPr>
          <a:xfrm>
            <a:off x="16634056" y="5523"/>
            <a:ext cx="7758411" cy="5864325"/>
          </a:xfrm>
          <a:prstGeom prst="rect">
            <a:avLst/>
          </a:prstGeom>
          <a:noFill/>
          <a:ln>
            <a:noFill/>
          </a:ln>
        </p:spPr>
      </p:pic>
      <p:pic>
        <p:nvPicPr>
          <p:cNvPr descr="john-matychuk-491429-unsplash.jpg" id="200" name="Google Shape;200;p26"/>
          <p:cNvPicPr preferRelativeResize="0"/>
          <p:nvPr/>
        </p:nvPicPr>
        <p:blipFill rotWithShape="1">
          <a:blip r:embed="rId5">
            <a:alphaModFix/>
          </a:blip>
          <a:srcRect b="11615" l="6867" r="216" t="11615"/>
          <a:stretch/>
        </p:blipFill>
        <p:spPr>
          <a:xfrm>
            <a:off x="-35339" y="5523"/>
            <a:ext cx="10646521" cy="5864325"/>
          </a:xfrm>
          <a:prstGeom prst="rect">
            <a:avLst/>
          </a:prstGeom>
          <a:noFill/>
          <a:ln>
            <a:noFill/>
          </a:ln>
        </p:spPr>
      </p:pic>
      <p:pic>
        <p:nvPicPr>
          <p:cNvPr descr="dominik-scythe-148662-unsplash.jpg" id="201" name="Google Shape;201;p26"/>
          <p:cNvPicPr preferRelativeResize="0"/>
          <p:nvPr/>
        </p:nvPicPr>
        <p:blipFill rotWithShape="1">
          <a:blip r:embed="rId6">
            <a:alphaModFix/>
          </a:blip>
          <a:srcRect b="0" l="10316" r="23448" t="0"/>
          <a:stretch/>
        </p:blipFill>
        <p:spPr>
          <a:xfrm>
            <a:off x="10676466" y="-21167"/>
            <a:ext cx="5892306" cy="5892306"/>
          </a:xfrm>
          <a:prstGeom prst="rect">
            <a:avLst/>
          </a:prstGeom>
          <a:noFill/>
          <a:ln>
            <a:noFill/>
          </a:ln>
        </p:spPr>
      </p:pic>
      <p:sp>
        <p:nvSpPr>
          <p:cNvPr id="202" name="Google Shape;202;p26"/>
          <p:cNvSpPr txBox="1"/>
          <p:nvPr/>
        </p:nvSpPr>
        <p:spPr>
          <a:xfrm>
            <a:off x="1476136" y="7081322"/>
            <a:ext cx="6620440" cy="1821173"/>
          </a:xfrm>
          <a:prstGeom prst="rect">
            <a:avLst/>
          </a:prstGeom>
          <a:noFill/>
          <a:ln>
            <a:noFill/>
          </a:ln>
        </p:spPr>
        <p:txBody>
          <a:bodyPr anchorCtr="0" anchor="ctr" bIns="50800" lIns="50800" spcFirstLastPara="1" rIns="50800" wrap="square" tIns="50800">
            <a:noAutofit/>
          </a:bodyPr>
          <a:lstStyle/>
          <a:p>
            <a:pPr indent="0" lvl="0" marL="0" marR="0" rtl="0" algn="l">
              <a:lnSpc>
                <a:spcPct val="60000"/>
              </a:lnSpc>
              <a:spcBef>
                <a:spcPts val="0"/>
              </a:spcBef>
              <a:spcAft>
                <a:spcPts val="0"/>
              </a:spcAft>
              <a:buClr>
                <a:srgbClr val="5E5E5E"/>
              </a:buClr>
              <a:buSzPts val="9600"/>
              <a:buFont typeface="Poppins Medium"/>
              <a:buNone/>
            </a:pPr>
            <a:r>
              <a:rPr b="0" i="0" lang="en-US" sz="9600" u="none" cap="none" strike="noStrike">
                <a:solidFill>
                  <a:srgbClr val="5E5E5E"/>
                </a:solidFill>
                <a:latin typeface="Poppins Medium"/>
                <a:ea typeface="Poppins Medium"/>
                <a:cs typeface="Poppins Medium"/>
                <a:sym typeface="Poppins Medium"/>
              </a:rPr>
              <a:t>Gallery</a:t>
            </a:r>
            <a:endParaRPr/>
          </a:p>
        </p:txBody>
      </p:sp>
      <p:pic>
        <p:nvPicPr>
          <p:cNvPr descr="pasted-image.pdf" id="203" name="Google Shape;203;p26"/>
          <p:cNvPicPr preferRelativeResize="0"/>
          <p:nvPr/>
        </p:nvPicPr>
        <p:blipFill rotWithShape="1">
          <a:blip r:embed="rId7">
            <a:alphaModFix/>
          </a:blip>
          <a:srcRect b="0" l="0" r="0" t="0"/>
          <a:stretch/>
        </p:blipFill>
        <p:spPr>
          <a:xfrm>
            <a:off x="1589143" y="9788264"/>
            <a:ext cx="823209" cy="823202"/>
          </a:xfrm>
          <a:prstGeom prst="rect">
            <a:avLst/>
          </a:prstGeom>
          <a:noFill/>
          <a:ln>
            <a:noFill/>
          </a:ln>
        </p:spPr>
      </p:pic>
      <p:pic>
        <p:nvPicPr>
          <p:cNvPr descr="pasted-image.pdf" id="204" name="Google Shape;204;p26"/>
          <p:cNvPicPr preferRelativeResize="0"/>
          <p:nvPr/>
        </p:nvPicPr>
        <p:blipFill rotWithShape="1">
          <a:blip r:embed="rId8">
            <a:alphaModFix/>
          </a:blip>
          <a:srcRect b="0" l="0" r="0" t="0"/>
          <a:stretch/>
        </p:blipFill>
        <p:spPr>
          <a:xfrm>
            <a:off x="3203630" y="9788264"/>
            <a:ext cx="823209" cy="823202"/>
          </a:xfrm>
          <a:prstGeom prst="rect">
            <a:avLst/>
          </a:prstGeom>
          <a:noFill/>
          <a:ln>
            <a:noFill/>
          </a:ln>
        </p:spPr>
      </p:pic>
      <p:pic>
        <p:nvPicPr>
          <p:cNvPr descr="pasted-image.pdf" id="205" name="Google Shape;205;p26"/>
          <p:cNvPicPr preferRelativeResize="0"/>
          <p:nvPr/>
        </p:nvPicPr>
        <p:blipFill rotWithShape="1">
          <a:blip r:embed="rId9">
            <a:alphaModFix/>
          </a:blip>
          <a:srcRect b="0" l="0" r="0" t="0"/>
          <a:stretch/>
        </p:blipFill>
        <p:spPr>
          <a:xfrm>
            <a:off x="4818118" y="9788264"/>
            <a:ext cx="823203" cy="823202"/>
          </a:xfrm>
          <a:prstGeom prst="rect">
            <a:avLst/>
          </a:prstGeom>
          <a:noFill/>
          <a:ln>
            <a:noFill/>
          </a:ln>
        </p:spPr>
      </p:pic>
      <p:pic>
        <p:nvPicPr>
          <p:cNvPr descr="pasted-image.pdf" id="206" name="Google Shape;206;p26"/>
          <p:cNvPicPr preferRelativeResize="0"/>
          <p:nvPr/>
        </p:nvPicPr>
        <p:blipFill rotWithShape="1">
          <a:blip r:embed="rId10">
            <a:alphaModFix/>
          </a:blip>
          <a:srcRect b="0" l="0" r="0" t="0"/>
          <a:stretch/>
        </p:blipFill>
        <p:spPr>
          <a:xfrm>
            <a:off x="6465937" y="9788264"/>
            <a:ext cx="823209" cy="823202"/>
          </a:xfrm>
          <a:prstGeom prst="rect">
            <a:avLst/>
          </a:prstGeom>
          <a:noFill/>
          <a:ln>
            <a:noFill/>
          </a:ln>
        </p:spPr>
      </p:pic>
      <p:sp>
        <p:nvSpPr>
          <p:cNvPr id="207" name="Google Shape;207;p26"/>
          <p:cNvSpPr txBox="1"/>
          <p:nvPr/>
        </p:nvSpPr>
        <p:spPr>
          <a:xfrm>
            <a:off x="1619976" y="10863369"/>
            <a:ext cx="7335940" cy="552449"/>
          </a:xfrm>
          <a:prstGeom prst="rect">
            <a:avLst/>
          </a:prstGeom>
          <a:noFill/>
          <a:ln>
            <a:noFill/>
          </a:ln>
        </p:spPr>
        <p:txBody>
          <a:bodyPr anchorCtr="0" anchor="t" bIns="50800" lIns="50800" spcFirstLastPara="1" rIns="50800" wrap="square" tIns="50800">
            <a:noAutofit/>
          </a:bodyPr>
          <a:lstStyle/>
          <a:p>
            <a:pPr indent="0" lvl="0" marL="0" marR="0" rtl="0" algn="just">
              <a:lnSpc>
                <a:spcPct val="200000"/>
              </a:lnSpc>
              <a:spcBef>
                <a:spcPts val="0"/>
              </a:spcBef>
              <a:spcAft>
                <a:spcPts val="0"/>
              </a:spcAft>
              <a:buClr>
                <a:srgbClr val="5E5E5E"/>
              </a:buClr>
              <a:buSzPts val="2500"/>
              <a:buFont typeface="Poppins Light"/>
              <a:buNone/>
            </a:pPr>
            <a:r>
              <a:rPr b="0" i="0" lang="en-US" sz="2500" u="none" cap="none" strike="noStrike">
                <a:solidFill>
                  <a:srgbClr val="5E5E5E"/>
                </a:solidFill>
                <a:latin typeface="Poppins Light"/>
                <a:ea typeface="Poppins Light"/>
                <a:cs typeface="Poppins Light"/>
                <a:sym typeface="Poppins Light"/>
              </a:rPr>
              <a:t>@inlayacademyofmusic</a:t>
            </a:r>
            <a:endParaRPr/>
          </a:p>
        </p:txBody>
      </p:sp>
      <p:pic>
        <p:nvPicPr>
          <p:cNvPr descr="cellist-cello-classical-music-37719.jpg" id="208" name="Google Shape;208;p26"/>
          <p:cNvPicPr preferRelativeResize="0"/>
          <p:nvPr/>
        </p:nvPicPr>
        <p:blipFill rotWithShape="1">
          <a:blip r:embed="rId11">
            <a:alphaModFix/>
          </a:blip>
          <a:srcRect b="439" l="422" r="422" t="31266"/>
          <a:stretch/>
        </p:blipFill>
        <p:spPr>
          <a:xfrm>
            <a:off x="9096176" y="5943600"/>
            <a:ext cx="7470922" cy="77690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7"/>
          <p:cNvSpPr txBox="1"/>
          <p:nvPr/>
        </p:nvSpPr>
        <p:spPr>
          <a:xfrm>
            <a:off x="1841124" y="10885191"/>
            <a:ext cx="5763464" cy="955037"/>
          </a:xfrm>
          <a:prstGeom prst="rect">
            <a:avLst/>
          </a:prstGeom>
          <a:noFill/>
          <a:ln>
            <a:noFill/>
          </a:ln>
        </p:spPr>
        <p:txBody>
          <a:bodyPr anchorCtr="0" anchor="ctr" bIns="50800" lIns="50800" spcFirstLastPara="1" rIns="50800" wrap="square" tIns="50800">
            <a:noAutofit/>
          </a:bodyPr>
          <a:lstStyle/>
          <a:p>
            <a:pPr indent="0" lvl="0" marL="0" marR="0" rtl="0" algn="l">
              <a:lnSpc>
                <a:spcPct val="156250"/>
              </a:lnSpc>
              <a:spcBef>
                <a:spcPts val="0"/>
              </a:spcBef>
              <a:spcAft>
                <a:spcPts val="0"/>
              </a:spcAft>
              <a:buClr>
                <a:srgbClr val="5E5E5E"/>
              </a:buClr>
              <a:buSzPts val="4800"/>
              <a:buFont typeface="Poppins SemiBold"/>
              <a:buNone/>
            </a:pPr>
            <a:r>
              <a:rPr b="0" i="0" lang="en-US" sz="4800" u="none" cap="none" strike="noStrike">
                <a:solidFill>
                  <a:srgbClr val="5E5E5E"/>
                </a:solidFill>
                <a:latin typeface="Poppins SemiBold"/>
                <a:ea typeface="Poppins SemiBold"/>
                <a:cs typeface="Poppins SemiBold"/>
                <a:sym typeface="Poppins SemiBold"/>
              </a:rPr>
              <a:t>Natalie Wightman</a:t>
            </a:r>
            <a:endParaRPr/>
          </a:p>
        </p:txBody>
      </p:sp>
      <p:sp>
        <p:nvSpPr>
          <p:cNvPr id="214" name="Google Shape;214;p27"/>
          <p:cNvSpPr txBox="1"/>
          <p:nvPr/>
        </p:nvSpPr>
        <p:spPr>
          <a:xfrm>
            <a:off x="3683590" y="11850053"/>
            <a:ext cx="1886650" cy="445769"/>
          </a:xfrm>
          <a:prstGeom prst="rect">
            <a:avLst/>
          </a:prstGeom>
          <a:noFill/>
          <a:ln>
            <a:noFill/>
          </a:ln>
        </p:spPr>
        <p:txBody>
          <a:bodyPr anchorCtr="0" anchor="t" bIns="50800" lIns="50800" spcFirstLastPara="1" rIns="50800" wrap="square" tIns="50800">
            <a:noAutofit/>
          </a:bodyPr>
          <a:lstStyle/>
          <a:p>
            <a:pPr indent="0" lvl="0" marL="0" marR="0" rtl="0" algn="l">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Founder &amp; CEO</a:t>
            </a:r>
            <a:endParaRPr/>
          </a:p>
        </p:txBody>
      </p:sp>
      <p:sp>
        <p:nvSpPr>
          <p:cNvPr id="215" name="Google Shape;215;p27"/>
          <p:cNvSpPr txBox="1"/>
          <p:nvPr/>
        </p:nvSpPr>
        <p:spPr>
          <a:xfrm>
            <a:off x="10181386" y="10885191"/>
            <a:ext cx="4021228" cy="955037"/>
          </a:xfrm>
          <a:prstGeom prst="rect">
            <a:avLst/>
          </a:prstGeom>
          <a:noFill/>
          <a:ln>
            <a:noFill/>
          </a:ln>
        </p:spPr>
        <p:txBody>
          <a:bodyPr anchorCtr="0" anchor="ctr" bIns="50800" lIns="50800" spcFirstLastPara="1" rIns="50800" wrap="square" tIns="50800">
            <a:noAutofit/>
          </a:bodyPr>
          <a:lstStyle/>
          <a:p>
            <a:pPr indent="0" lvl="0" marL="0" marR="0" rtl="0" algn="l">
              <a:lnSpc>
                <a:spcPct val="156250"/>
              </a:lnSpc>
              <a:spcBef>
                <a:spcPts val="0"/>
              </a:spcBef>
              <a:spcAft>
                <a:spcPts val="0"/>
              </a:spcAft>
              <a:buClr>
                <a:srgbClr val="5E5E5E"/>
              </a:buClr>
              <a:buSzPts val="4800"/>
              <a:buFont typeface="Poppins SemiBold"/>
              <a:buNone/>
            </a:pPr>
            <a:r>
              <a:rPr b="0" i="0" lang="en-US" sz="4800" u="none" cap="none" strike="noStrike">
                <a:solidFill>
                  <a:srgbClr val="5E5E5E"/>
                </a:solidFill>
                <a:latin typeface="Poppins SemiBold"/>
                <a:ea typeface="Poppins SemiBold"/>
                <a:cs typeface="Poppins SemiBold"/>
                <a:sym typeface="Poppins SemiBold"/>
              </a:rPr>
              <a:t>Angela West</a:t>
            </a:r>
            <a:endParaRPr/>
          </a:p>
        </p:txBody>
      </p:sp>
      <p:sp>
        <p:nvSpPr>
          <p:cNvPr id="216" name="Google Shape;216;p27"/>
          <p:cNvSpPr txBox="1"/>
          <p:nvPr/>
        </p:nvSpPr>
        <p:spPr>
          <a:xfrm>
            <a:off x="10759440" y="11850053"/>
            <a:ext cx="2893594" cy="445769"/>
          </a:xfrm>
          <a:prstGeom prst="rect">
            <a:avLst/>
          </a:prstGeom>
          <a:noFill/>
          <a:ln>
            <a:noFill/>
          </a:ln>
        </p:spPr>
        <p:txBody>
          <a:bodyPr anchorCtr="0" anchor="t" bIns="50800" lIns="50800" spcFirstLastPara="1" rIns="50800" wrap="square" tIns="50800">
            <a:noAutofit/>
          </a:bodyPr>
          <a:lstStyle/>
          <a:p>
            <a:pPr indent="0" lvl="0" marL="0" marR="0" rtl="0" algn="l">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Chief Operating Officer</a:t>
            </a:r>
            <a:endParaRPr/>
          </a:p>
        </p:txBody>
      </p:sp>
      <p:sp>
        <p:nvSpPr>
          <p:cNvPr id="217" name="Google Shape;217;p27"/>
          <p:cNvSpPr txBox="1"/>
          <p:nvPr/>
        </p:nvSpPr>
        <p:spPr>
          <a:xfrm>
            <a:off x="17878513" y="10885191"/>
            <a:ext cx="3628645" cy="955037"/>
          </a:xfrm>
          <a:prstGeom prst="rect">
            <a:avLst/>
          </a:prstGeom>
          <a:noFill/>
          <a:ln>
            <a:noFill/>
          </a:ln>
        </p:spPr>
        <p:txBody>
          <a:bodyPr anchorCtr="0" anchor="ctr" bIns="50800" lIns="50800" spcFirstLastPara="1" rIns="50800" wrap="square" tIns="50800">
            <a:noAutofit/>
          </a:bodyPr>
          <a:lstStyle/>
          <a:p>
            <a:pPr indent="0" lvl="0" marL="0" marR="0" rtl="0" algn="l">
              <a:lnSpc>
                <a:spcPct val="156250"/>
              </a:lnSpc>
              <a:spcBef>
                <a:spcPts val="0"/>
              </a:spcBef>
              <a:spcAft>
                <a:spcPts val="0"/>
              </a:spcAft>
              <a:buClr>
                <a:srgbClr val="5E5E5E"/>
              </a:buClr>
              <a:buSzPts val="4800"/>
              <a:buFont typeface="Poppins SemiBold"/>
              <a:buNone/>
            </a:pPr>
            <a:r>
              <a:rPr b="0" i="0" lang="en-US" sz="4800" u="none" cap="none" strike="noStrike">
                <a:solidFill>
                  <a:srgbClr val="5E5E5E"/>
                </a:solidFill>
                <a:latin typeface="Poppins SemiBold"/>
                <a:ea typeface="Poppins SemiBold"/>
                <a:cs typeface="Poppins SemiBold"/>
                <a:sym typeface="Poppins SemiBold"/>
              </a:rPr>
              <a:t>Henry Allen</a:t>
            </a:r>
            <a:endParaRPr/>
          </a:p>
        </p:txBody>
      </p:sp>
      <p:sp>
        <p:nvSpPr>
          <p:cNvPr id="218" name="Google Shape;218;p27"/>
          <p:cNvSpPr txBox="1"/>
          <p:nvPr/>
        </p:nvSpPr>
        <p:spPr>
          <a:xfrm>
            <a:off x="18273647" y="11850053"/>
            <a:ext cx="2865121" cy="445769"/>
          </a:xfrm>
          <a:prstGeom prst="rect">
            <a:avLst/>
          </a:prstGeom>
          <a:noFill/>
          <a:ln>
            <a:noFill/>
          </a:ln>
        </p:spPr>
        <p:txBody>
          <a:bodyPr anchorCtr="0" anchor="t" bIns="50800" lIns="50800" spcFirstLastPara="1" rIns="50800" wrap="square" tIns="50800">
            <a:noAutofit/>
          </a:bodyPr>
          <a:lstStyle/>
          <a:p>
            <a:pPr indent="0" lvl="0" marL="0" marR="0" rtl="0" algn="l">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Chief Marketing Officer</a:t>
            </a:r>
            <a:endParaRPr/>
          </a:p>
        </p:txBody>
      </p:sp>
      <p:sp>
        <p:nvSpPr>
          <p:cNvPr id="219" name="Google Shape;219;p27"/>
          <p:cNvSpPr txBox="1"/>
          <p:nvPr/>
        </p:nvSpPr>
        <p:spPr>
          <a:xfrm>
            <a:off x="1459706" y="1107003"/>
            <a:ext cx="11588124" cy="1821173"/>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5E5E5E"/>
              </a:buClr>
              <a:buSzPts val="9600"/>
              <a:buFont typeface="Poppins Medium"/>
              <a:buNone/>
            </a:pPr>
            <a:r>
              <a:rPr b="0" i="0" lang="en-US" sz="9600" u="none" cap="none" strike="noStrike">
                <a:solidFill>
                  <a:srgbClr val="5E5E5E"/>
                </a:solidFill>
                <a:latin typeface="Poppins Medium"/>
                <a:ea typeface="Poppins Medium"/>
                <a:cs typeface="Poppins Medium"/>
                <a:sym typeface="Poppins Medium"/>
              </a:rPr>
              <a:t>Management</a:t>
            </a:r>
            <a:endParaRPr/>
          </a:p>
        </p:txBody>
      </p:sp>
      <p:pic>
        <p:nvPicPr>
          <p:cNvPr descr="beautiful-woman-blur-brunette-1943621.jpg" id="220" name="Google Shape;220;p27"/>
          <p:cNvPicPr preferRelativeResize="0"/>
          <p:nvPr/>
        </p:nvPicPr>
        <p:blipFill rotWithShape="1">
          <a:blip r:embed="rId3">
            <a:alphaModFix/>
          </a:blip>
          <a:srcRect b="26693" l="0" r="0" t="6648"/>
          <a:stretch/>
        </p:blipFill>
        <p:spPr>
          <a:xfrm>
            <a:off x="9151502" y="4465202"/>
            <a:ext cx="6080997" cy="6080997"/>
          </a:xfrm>
          <a:prstGeom prst="rect">
            <a:avLst/>
          </a:prstGeom>
          <a:noFill/>
          <a:ln>
            <a:noFill/>
          </a:ln>
        </p:spPr>
      </p:pic>
      <p:pic>
        <p:nvPicPr>
          <p:cNvPr descr="casual-denim-jacket-eyes-1384219.jpg" id="221" name="Google Shape;221;p27"/>
          <p:cNvPicPr preferRelativeResize="0"/>
          <p:nvPr/>
        </p:nvPicPr>
        <p:blipFill rotWithShape="1">
          <a:blip r:embed="rId4">
            <a:alphaModFix/>
          </a:blip>
          <a:srcRect b="53762" l="18558" r="14850" t="1842"/>
          <a:stretch/>
        </p:blipFill>
        <p:spPr>
          <a:xfrm>
            <a:off x="16665748" y="4465201"/>
            <a:ext cx="6080997" cy="6080998"/>
          </a:xfrm>
          <a:prstGeom prst="rect">
            <a:avLst/>
          </a:prstGeom>
          <a:noFill/>
          <a:ln>
            <a:noFill/>
          </a:ln>
        </p:spPr>
      </p:pic>
      <p:pic>
        <p:nvPicPr>
          <p:cNvPr descr="beautiful-brunette-cute-774909 (2).jpg" id="222" name="Google Shape;222;p27"/>
          <p:cNvPicPr preferRelativeResize="0"/>
          <p:nvPr/>
        </p:nvPicPr>
        <p:blipFill rotWithShape="1">
          <a:blip r:embed="rId5">
            <a:alphaModFix/>
          </a:blip>
          <a:srcRect b="19451" l="0" r="0" t="13881"/>
          <a:stretch/>
        </p:blipFill>
        <p:spPr>
          <a:xfrm>
            <a:off x="1586455" y="4465201"/>
            <a:ext cx="6080997" cy="6080998"/>
          </a:xfrm>
          <a:prstGeom prst="rect">
            <a:avLst/>
          </a:prstGeom>
          <a:noFill/>
          <a:ln>
            <a:noFill/>
          </a:ln>
        </p:spPr>
      </p:pic>
      <p:sp>
        <p:nvSpPr>
          <p:cNvPr id="223" name="Google Shape;223;p27"/>
          <p:cNvSpPr/>
          <p:nvPr/>
        </p:nvSpPr>
        <p:spPr>
          <a:xfrm>
            <a:off x="4964377" y="3191319"/>
            <a:ext cx="17768490" cy="142545"/>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FBFE7"/>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4" name="Google Shape;224;p27"/>
          <p:cNvSpPr/>
          <p:nvPr/>
        </p:nvSpPr>
        <p:spPr>
          <a:xfrm>
            <a:off x="1577710" y="3191319"/>
            <a:ext cx="17768492" cy="142545"/>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FBFE7"/>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8"/>
          <p:cNvSpPr txBox="1"/>
          <p:nvPr/>
        </p:nvSpPr>
        <p:spPr>
          <a:xfrm>
            <a:off x="6890766" y="5308604"/>
            <a:ext cx="10602469" cy="2235192"/>
          </a:xfrm>
          <a:prstGeom prst="rect">
            <a:avLst/>
          </a:prstGeom>
          <a:noFill/>
          <a:ln>
            <a:noFill/>
          </a:ln>
        </p:spPr>
        <p:txBody>
          <a:bodyPr anchorCtr="0" anchor="t" bIns="50800" lIns="50800" spcFirstLastPara="1" rIns="50800" wrap="square" tIns="50800">
            <a:noAutofit/>
          </a:bodyPr>
          <a:lstStyle/>
          <a:p>
            <a:pPr indent="0" lvl="0" marL="0" marR="0" rtl="0" algn="ctr">
              <a:lnSpc>
                <a:spcPct val="135000"/>
              </a:lnSpc>
              <a:spcBef>
                <a:spcPts val="0"/>
              </a:spcBef>
              <a:spcAft>
                <a:spcPts val="0"/>
              </a:spcAft>
              <a:buClr>
                <a:srgbClr val="5E5E5E"/>
              </a:buClr>
              <a:buSzPts val="12000"/>
              <a:buFont typeface="Poppins Medium"/>
              <a:buNone/>
            </a:pPr>
            <a:r>
              <a:rPr b="0" i="0" lang="en-US" sz="12000" u="none" cap="none" strike="noStrike">
                <a:solidFill>
                  <a:srgbClr val="5E5E5E"/>
                </a:solidFill>
                <a:latin typeface="Poppins Medium"/>
                <a:ea typeface="Poppins Medium"/>
                <a:cs typeface="Poppins Medium"/>
                <a:sym typeface="Poppins Medium"/>
              </a:rPr>
              <a:t>THANK YOU!</a:t>
            </a:r>
            <a:endParaRPr/>
          </a:p>
        </p:txBody>
      </p:sp>
      <p:sp>
        <p:nvSpPr>
          <p:cNvPr id="230" name="Google Shape;230;p28"/>
          <p:cNvSpPr txBox="1"/>
          <p:nvPr/>
        </p:nvSpPr>
        <p:spPr>
          <a:xfrm>
            <a:off x="7128435" y="11651237"/>
            <a:ext cx="10127131" cy="47192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Poppins Light"/>
              <a:buNone/>
            </a:pPr>
            <a:r>
              <a:rPr b="0" i="0" lang="en-US" sz="2400" u="none" cap="none" strike="noStrike">
                <a:solidFill>
                  <a:srgbClr val="5E5E5E"/>
                </a:solidFill>
                <a:latin typeface="Poppins Light"/>
                <a:ea typeface="Poppins Light"/>
                <a:cs typeface="Poppins Light"/>
                <a:sym typeface="Poppins Light"/>
              </a:rPr>
              <a:t>+383 3820203 | youremail@companyname.com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type="title"/>
          </p:nvPr>
        </p:nvSpPr>
        <p:spPr>
          <a:xfrm>
            <a:off x="1519099" y="1134417"/>
            <a:ext cx="5644192" cy="1235455"/>
          </a:xfrm>
          <a:prstGeom prst="rect">
            <a:avLst/>
          </a:prstGeom>
          <a:noFill/>
          <a:ln>
            <a:noFill/>
          </a:ln>
        </p:spPr>
        <p:txBody>
          <a:bodyPr anchorCtr="0" anchor="t" bIns="50800" lIns="50800" spcFirstLastPara="1" rIns="50800" wrap="square" tIns="50800">
            <a:noAutofit/>
          </a:bodyPr>
          <a:lstStyle/>
          <a:p>
            <a:pPr indent="0" lvl="0" marL="0" rtl="0" algn="l">
              <a:lnSpc>
                <a:spcPct val="200000"/>
              </a:lnSpc>
              <a:spcBef>
                <a:spcPts val="0"/>
              </a:spcBef>
              <a:spcAft>
                <a:spcPts val="0"/>
              </a:spcAft>
              <a:buClr>
                <a:srgbClr val="5E5E5E"/>
              </a:buClr>
              <a:buSzPts val="4320"/>
              <a:buFont typeface="Poppins Medium"/>
              <a:buNone/>
            </a:pPr>
            <a:r>
              <a:rPr lang="en-US" sz="4320">
                <a:solidFill>
                  <a:srgbClr val="5E5E5E"/>
                </a:solidFill>
                <a:latin typeface="Poppins Medium"/>
                <a:ea typeface="Poppins Medium"/>
                <a:cs typeface="Poppins Medium"/>
                <a:sym typeface="Poppins Medium"/>
              </a:rPr>
              <a:t>Today’s Agenda</a:t>
            </a:r>
            <a:endParaRPr/>
          </a:p>
        </p:txBody>
      </p:sp>
      <p:sp>
        <p:nvSpPr>
          <p:cNvPr id="67" name="Google Shape;67;p15"/>
          <p:cNvSpPr txBox="1"/>
          <p:nvPr/>
        </p:nvSpPr>
        <p:spPr>
          <a:xfrm>
            <a:off x="4994419" y="4923588"/>
            <a:ext cx="12441778" cy="828547"/>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676768"/>
              </a:buClr>
              <a:buSzPts val="1800"/>
              <a:buFont typeface="Poppins"/>
              <a:buNone/>
            </a:pPr>
            <a:r>
              <a:rPr b="0" i="0" lang="en-US" sz="1800" u="none" cap="none" strike="noStrike">
                <a:solidFill>
                  <a:srgbClr val="676768"/>
                </a:solidFill>
                <a:latin typeface="Poppins"/>
                <a:ea typeface="Poppins"/>
                <a:cs typeface="Poppins"/>
                <a:sym typeface="Poppins"/>
              </a:rPr>
              <a:t>This promotional event will be held at Artist Activity Center on June 23, 2023 from 9 AM to 6 PM. A 1 day event aimed to promote a workshop for all string instrument enthusiasts. </a:t>
            </a:r>
            <a:endParaRPr/>
          </a:p>
        </p:txBody>
      </p:sp>
      <p:sp>
        <p:nvSpPr>
          <p:cNvPr id="68" name="Google Shape;68;p15"/>
          <p:cNvSpPr txBox="1"/>
          <p:nvPr/>
        </p:nvSpPr>
        <p:spPr>
          <a:xfrm>
            <a:off x="4970991" y="3820417"/>
            <a:ext cx="5961230" cy="647698"/>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E5E5E"/>
              </a:buClr>
              <a:buSzPts val="3000"/>
              <a:buFont typeface="Poppins SemiBold"/>
              <a:buNone/>
            </a:pPr>
            <a:r>
              <a:rPr b="0" i="0" lang="en-US" sz="3000" u="none" cap="none" strike="noStrike">
                <a:solidFill>
                  <a:srgbClr val="5E5E5E"/>
                </a:solidFill>
                <a:latin typeface="Poppins SemiBold"/>
                <a:ea typeface="Poppins SemiBold"/>
                <a:cs typeface="Poppins SemiBold"/>
                <a:sym typeface="Poppins SemiBold"/>
              </a:rPr>
              <a:t>STRING MUSIC WORKSHOP</a:t>
            </a:r>
            <a:endParaRPr/>
          </a:p>
        </p:txBody>
      </p:sp>
      <p:sp>
        <p:nvSpPr>
          <p:cNvPr id="69" name="Google Shape;69;p15"/>
          <p:cNvSpPr txBox="1"/>
          <p:nvPr/>
        </p:nvSpPr>
        <p:spPr>
          <a:xfrm>
            <a:off x="7127683" y="8157934"/>
            <a:ext cx="11934373" cy="828547"/>
          </a:xfrm>
          <a:prstGeom prst="rect">
            <a:avLst/>
          </a:prstGeom>
          <a:noFill/>
          <a:ln>
            <a:noFill/>
          </a:ln>
        </p:spPr>
        <p:txBody>
          <a:bodyPr anchorCtr="0" anchor="ctr" bIns="50800" lIns="50800" spcFirstLastPara="1" rIns="50800" wrap="square" tIns="50800">
            <a:noAutofit/>
          </a:bodyPr>
          <a:lstStyle/>
          <a:p>
            <a:pPr indent="0" lvl="0" marL="0" marR="0" rtl="0" algn="r">
              <a:lnSpc>
                <a:spcPct val="120000"/>
              </a:lnSpc>
              <a:spcBef>
                <a:spcPts val="0"/>
              </a:spcBef>
              <a:spcAft>
                <a:spcPts val="0"/>
              </a:spcAft>
              <a:buClr>
                <a:srgbClr val="686768"/>
              </a:buClr>
              <a:buSzPts val="1800"/>
              <a:buFont typeface="Poppins"/>
              <a:buNone/>
            </a:pPr>
            <a:r>
              <a:rPr b="0" i="0" lang="en-US" sz="1800" u="none" cap="none" strike="noStrike">
                <a:solidFill>
                  <a:srgbClr val="686768"/>
                </a:solidFill>
                <a:latin typeface="Poppins"/>
                <a:ea typeface="Poppins"/>
                <a:cs typeface="Poppins"/>
                <a:sym typeface="Poppins"/>
              </a:rPr>
              <a:t>This 2-day event will be held at Center Mall Grounds on June 21, 2024 to June 22, 2024 from 9 AM to 6 PM. A 2 day event aimed to promote a workshop for all percussion instrument enthusiasts.</a:t>
            </a:r>
            <a:endParaRPr/>
          </a:p>
        </p:txBody>
      </p:sp>
      <p:sp>
        <p:nvSpPr>
          <p:cNvPr id="70" name="Google Shape;70;p15"/>
          <p:cNvSpPr txBox="1"/>
          <p:nvPr/>
        </p:nvSpPr>
        <p:spPr>
          <a:xfrm>
            <a:off x="13634316" y="7040963"/>
            <a:ext cx="7088859" cy="647699"/>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E5E5E"/>
              </a:buClr>
              <a:buSzPts val="3000"/>
              <a:buFont typeface="Poppins SemiBold"/>
              <a:buNone/>
            </a:pPr>
            <a:r>
              <a:rPr b="0" i="0" lang="en-US" sz="3000" u="none" cap="none" strike="noStrike">
                <a:solidFill>
                  <a:srgbClr val="5E5E5E"/>
                </a:solidFill>
                <a:latin typeface="Poppins SemiBold"/>
                <a:ea typeface="Poppins SemiBold"/>
                <a:cs typeface="Poppins SemiBold"/>
                <a:sym typeface="Poppins SemiBold"/>
              </a:rPr>
              <a:t>PERCUSSION WORKSHOP</a:t>
            </a:r>
            <a:endParaRPr/>
          </a:p>
        </p:txBody>
      </p:sp>
      <p:sp>
        <p:nvSpPr>
          <p:cNvPr id="71" name="Google Shape;71;p15"/>
          <p:cNvSpPr txBox="1"/>
          <p:nvPr/>
        </p:nvSpPr>
        <p:spPr>
          <a:xfrm>
            <a:off x="5007119" y="11171136"/>
            <a:ext cx="12416378" cy="828547"/>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676768"/>
              </a:buClr>
              <a:buSzPts val="1800"/>
              <a:buFont typeface="Poppins"/>
              <a:buNone/>
            </a:pPr>
            <a:r>
              <a:rPr b="0" i="0" lang="en-US" sz="1800" u="none" cap="none" strike="noStrike">
                <a:solidFill>
                  <a:srgbClr val="676768"/>
                </a:solidFill>
                <a:latin typeface="Poppins"/>
                <a:ea typeface="Poppins"/>
                <a:cs typeface="Poppins"/>
                <a:sym typeface="Poppins"/>
              </a:rPr>
              <a:t>This quarterly staff meeting will be held at Inlay Academy of Music Conference Room from 12 PM to 6 PM on January 11, 2022 for the review of the developed and planned events handled by Inlay Academy of Music.</a:t>
            </a:r>
            <a:endParaRPr/>
          </a:p>
        </p:txBody>
      </p:sp>
      <p:sp>
        <p:nvSpPr>
          <p:cNvPr id="72" name="Google Shape;72;p15"/>
          <p:cNvSpPr txBox="1"/>
          <p:nvPr/>
        </p:nvSpPr>
        <p:spPr>
          <a:xfrm>
            <a:off x="4981719" y="10235349"/>
            <a:ext cx="6601795" cy="647698"/>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E5E5E"/>
              </a:buClr>
              <a:buSzPts val="3000"/>
              <a:buFont typeface="Poppins SemiBold"/>
              <a:buNone/>
            </a:pPr>
            <a:r>
              <a:rPr b="0" i="0" lang="en-US" sz="3000" u="none" cap="none" strike="noStrike">
                <a:solidFill>
                  <a:srgbClr val="5E5E5E"/>
                </a:solidFill>
                <a:latin typeface="Poppins SemiBold"/>
                <a:ea typeface="Poppins SemiBold"/>
                <a:cs typeface="Poppins SemiBold"/>
                <a:sym typeface="Poppins SemiBold"/>
              </a:rPr>
              <a:t>QUARTERLY STAFF MEETING</a:t>
            </a:r>
            <a:endParaRPr/>
          </a:p>
        </p:txBody>
      </p:sp>
      <p:pic>
        <p:nvPicPr>
          <p:cNvPr descr="pasted-image.pdf" id="73" name="Google Shape;73;p15"/>
          <p:cNvPicPr preferRelativeResize="0"/>
          <p:nvPr/>
        </p:nvPicPr>
        <p:blipFill rotWithShape="1">
          <a:blip r:embed="rId3">
            <a:alphaModFix amt="69644"/>
          </a:blip>
          <a:srcRect b="0" l="0" r="0" t="0"/>
          <a:stretch/>
        </p:blipFill>
        <p:spPr>
          <a:xfrm>
            <a:off x="20177489" y="7248921"/>
            <a:ext cx="2281591" cy="1529602"/>
          </a:xfrm>
          <a:prstGeom prst="rect">
            <a:avLst/>
          </a:prstGeom>
          <a:noFill/>
          <a:ln>
            <a:noFill/>
          </a:ln>
        </p:spPr>
      </p:pic>
      <p:pic>
        <p:nvPicPr>
          <p:cNvPr descr="pasted-image.pdf" id="74" name="Google Shape;74;p15"/>
          <p:cNvPicPr preferRelativeResize="0"/>
          <p:nvPr/>
        </p:nvPicPr>
        <p:blipFill rotWithShape="1">
          <a:blip r:embed="rId4">
            <a:alphaModFix amt="70018"/>
          </a:blip>
          <a:srcRect b="0" l="0" r="0" t="0"/>
          <a:stretch/>
        </p:blipFill>
        <p:spPr>
          <a:xfrm>
            <a:off x="2077759" y="3848460"/>
            <a:ext cx="1871184" cy="1875566"/>
          </a:xfrm>
          <a:prstGeom prst="rect">
            <a:avLst/>
          </a:prstGeom>
          <a:noFill/>
          <a:ln>
            <a:noFill/>
          </a:ln>
        </p:spPr>
      </p:pic>
      <p:pic>
        <p:nvPicPr>
          <p:cNvPr descr="pasted-image.pdf" id="75" name="Google Shape;75;p15"/>
          <p:cNvPicPr preferRelativeResize="0"/>
          <p:nvPr/>
        </p:nvPicPr>
        <p:blipFill rotWithShape="1">
          <a:blip r:embed="rId5">
            <a:alphaModFix amt="69550"/>
          </a:blip>
          <a:srcRect b="0" l="0" r="0" t="0"/>
          <a:stretch/>
        </p:blipFill>
        <p:spPr>
          <a:xfrm>
            <a:off x="2077718" y="10166289"/>
            <a:ext cx="1871266" cy="1902454"/>
          </a:xfrm>
          <a:prstGeom prst="rect">
            <a:avLst/>
          </a:prstGeom>
          <a:noFill/>
          <a:ln>
            <a:noFill/>
          </a:ln>
        </p:spPr>
      </p:pic>
      <p:sp>
        <p:nvSpPr>
          <p:cNvPr id="76" name="Google Shape;76;p15"/>
          <p:cNvSpPr/>
          <p:nvPr/>
        </p:nvSpPr>
        <p:spPr>
          <a:xfrm>
            <a:off x="1609571" y="3382495"/>
            <a:ext cx="2807560" cy="2807561"/>
          </a:xfrm>
          <a:prstGeom prst="roundRect">
            <a:avLst>
              <a:gd fmla="val 15000" name="adj"/>
            </a:avLst>
          </a:prstGeom>
          <a:noFill/>
          <a:ln cap="flat" cmpd="sng" w="25400">
            <a:solidFill>
              <a:srgbClr val="D5D5D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 name="Google Shape;77;p15"/>
          <p:cNvSpPr/>
          <p:nvPr/>
        </p:nvSpPr>
        <p:spPr>
          <a:xfrm>
            <a:off x="1609571" y="9713736"/>
            <a:ext cx="2807560" cy="2807560"/>
          </a:xfrm>
          <a:prstGeom prst="roundRect">
            <a:avLst>
              <a:gd fmla="val 15000" name="adj"/>
            </a:avLst>
          </a:prstGeom>
          <a:noFill/>
          <a:ln cap="flat" cmpd="sng" w="25400">
            <a:solidFill>
              <a:srgbClr val="D5D5D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8" name="Google Shape;78;p15"/>
          <p:cNvSpPr/>
          <p:nvPr/>
        </p:nvSpPr>
        <p:spPr>
          <a:xfrm>
            <a:off x="19914503" y="6609942"/>
            <a:ext cx="2807561" cy="2807561"/>
          </a:xfrm>
          <a:prstGeom prst="roundRect">
            <a:avLst>
              <a:gd fmla="val 15000" name="adj"/>
            </a:avLst>
          </a:prstGeom>
          <a:noFill/>
          <a:ln cap="flat" cmpd="sng" w="25400">
            <a:solidFill>
              <a:srgbClr val="D5D5D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9" name="Google Shape;79;p15"/>
          <p:cNvSpPr/>
          <p:nvPr/>
        </p:nvSpPr>
        <p:spPr>
          <a:xfrm>
            <a:off x="1594643" y="2559838"/>
            <a:ext cx="12416236" cy="142546"/>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0" name="Google Shape;80;p15"/>
          <p:cNvSpPr/>
          <p:nvPr/>
        </p:nvSpPr>
        <p:spPr>
          <a:xfrm>
            <a:off x="10332243" y="2559838"/>
            <a:ext cx="12416236" cy="142546"/>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txBox="1"/>
          <p:nvPr/>
        </p:nvSpPr>
        <p:spPr>
          <a:xfrm>
            <a:off x="1518973" y="8829340"/>
            <a:ext cx="21247365" cy="1849120"/>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Inlay Academy of Music was founded in 1987 by Natalie Wightman who was a former pianist &amp; opera singer. She started the music academy for all the people who wish to learn how to play any kinds of musical instrument. Inlay Academy of Music serves as a music school aimed to teach different types of genres for all the people who wish to learn different types of music. Today, Inlay Academy of Music is regarded as one of the best music schools across the country &amp; is currently teaching 70 different musical instruments and genres.</a:t>
            </a:r>
            <a:endParaRPr/>
          </a:p>
        </p:txBody>
      </p:sp>
      <p:pic>
        <p:nvPicPr>
          <p:cNvPr descr="black-and-white-blur-document-164821.jpg" id="86" name="Google Shape;86;p16"/>
          <p:cNvPicPr preferRelativeResize="0"/>
          <p:nvPr/>
        </p:nvPicPr>
        <p:blipFill rotWithShape="1">
          <a:blip r:embed="rId3">
            <a:alphaModFix/>
          </a:blip>
          <a:srcRect b="20140" l="1575" r="2026" t="34764"/>
          <a:stretch/>
        </p:blipFill>
        <p:spPr>
          <a:xfrm>
            <a:off x="1566333" y="1600199"/>
            <a:ext cx="21152578" cy="6596792"/>
          </a:xfrm>
          <a:prstGeom prst="rect">
            <a:avLst/>
          </a:prstGeom>
          <a:noFill/>
          <a:ln>
            <a:noFill/>
          </a:ln>
        </p:spPr>
      </p:pic>
      <p:sp>
        <p:nvSpPr>
          <p:cNvPr id="87" name="Google Shape;87;p16"/>
          <p:cNvSpPr/>
          <p:nvPr/>
        </p:nvSpPr>
        <p:spPr>
          <a:xfrm>
            <a:off x="1464733" y="6934200"/>
            <a:ext cx="4003610" cy="127000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8" name="Google Shape;88;p16"/>
          <p:cNvSpPr txBox="1"/>
          <p:nvPr>
            <p:ph type="title"/>
          </p:nvPr>
        </p:nvSpPr>
        <p:spPr>
          <a:xfrm>
            <a:off x="2111766" y="6969940"/>
            <a:ext cx="2919300" cy="1235400"/>
          </a:xfrm>
          <a:prstGeom prst="rect">
            <a:avLst/>
          </a:prstGeom>
          <a:noFill/>
          <a:ln>
            <a:noFill/>
          </a:ln>
        </p:spPr>
        <p:txBody>
          <a:bodyPr anchorCtr="0" anchor="t" bIns="50800" lIns="50800" spcFirstLastPara="1" rIns="50800" wrap="square" tIns="50800">
            <a:noAutofit/>
          </a:bodyPr>
          <a:lstStyle/>
          <a:p>
            <a:pPr indent="0" lvl="0" marL="0" rtl="0" algn="l">
              <a:lnSpc>
                <a:spcPct val="383214"/>
              </a:lnSpc>
              <a:spcBef>
                <a:spcPts val="0"/>
              </a:spcBef>
              <a:spcAft>
                <a:spcPts val="0"/>
              </a:spcAft>
              <a:buClr>
                <a:srgbClr val="5E5E5E"/>
              </a:buClr>
              <a:buSzPts val="5767"/>
              <a:buFont typeface="Poppins"/>
              <a:buNone/>
            </a:pPr>
            <a:r>
              <a:rPr b="0" i="0" lang="en-US" sz="5767" u="none" cap="none" strike="noStrike">
                <a:solidFill>
                  <a:srgbClr val="5E5E5E"/>
                </a:solidFill>
                <a:latin typeface="Poppins"/>
                <a:ea typeface="Poppins"/>
                <a:cs typeface="Poppins"/>
                <a:sym typeface="Poppins"/>
              </a:rPr>
              <a:t>About</a:t>
            </a:r>
            <a:endParaRPr/>
          </a:p>
        </p:txBody>
      </p:sp>
      <p:sp>
        <p:nvSpPr>
          <p:cNvPr id="89" name="Google Shape;89;p16"/>
          <p:cNvSpPr/>
          <p:nvPr/>
        </p:nvSpPr>
        <p:spPr>
          <a:xfrm>
            <a:off x="1594643" y="11303600"/>
            <a:ext cx="12416236" cy="142545"/>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0" name="Google Shape;90;p16"/>
          <p:cNvSpPr/>
          <p:nvPr/>
        </p:nvSpPr>
        <p:spPr>
          <a:xfrm>
            <a:off x="10332243" y="11303599"/>
            <a:ext cx="12416236" cy="142546"/>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7"/>
          <p:cNvSpPr/>
          <p:nvPr/>
        </p:nvSpPr>
        <p:spPr>
          <a:xfrm>
            <a:off x="1594643" y="3155288"/>
            <a:ext cx="12416236" cy="142545"/>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tiff" id="96" name="Google Shape;96;p17"/>
          <p:cNvPicPr preferRelativeResize="0"/>
          <p:nvPr/>
        </p:nvPicPr>
        <p:blipFill rotWithShape="1">
          <a:blip r:embed="rId3">
            <a:alphaModFix/>
          </a:blip>
          <a:srcRect b="0" l="17439" r="5368" t="0"/>
          <a:stretch/>
        </p:blipFill>
        <p:spPr>
          <a:xfrm>
            <a:off x="7940377" y="1526850"/>
            <a:ext cx="16458804" cy="12186300"/>
          </a:xfrm>
          <a:prstGeom prst="rect">
            <a:avLst/>
          </a:prstGeom>
          <a:noFill/>
          <a:ln>
            <a:noFill/>
          </a:ln>
        </p:spPr>
      </p:pic>
      <p:sp>
        <p:nvSpPr>
          <p:cNvPr id="97" name="Google Shape;97;p17"/>
          <p:cNvSpPr txBox="1"/>
          <p:nvPr/>
        </p:nvSpPr>
        <p:spPr>
          <a:xfrm>
            <a:off x="1532269" y="4149019"/>
            <a:ext cx="11259082" cy="2783837"/>
          </a:xfrm>
          <a:prstGeom prst="rect">
            <a:avLst/>
          </a:prstGeom>
          <a:noFill/>
          <a:ln>
            <a:noFill/>
          </a:ln>
        </p:spPr>
        <p:txBody>
          <a:bodyPr anchorCtr="0" anchor="t" bIns="50800" lIns="50800" spcFirstLastPara="1" rIns="50800" wrap="square" tIns="50800">
            <a:noAutofit/>
          </a:bodyPr>
          <a:lstStyle/>
          <a:p>
            <a:pPr indent="0" lvl="0" marL="0" marR="0" rtl="0" algn="just">
              <a:lnSpc>
                <a:spcPct val="160416"/>
              </a:lnSpc>
              <a:spcBef>
                <a:spcPts val="0"/>
              </a:spcBef>
              <a:spcAft>
                <a:spcPts val="0"/>
              </a:spcAft>
              <a:buClr>
                <a:srgbClr val="686768"/>
              </a:buClr>
              <a:buSzPts val="4800"/>
              <a:buFont typeface="Poppins Light"/>
              <a:buNone/>
            </a:pPr>
            <a:r>
              <a:rPr b="0" i="0" lang="en-US" sz="4800" u="none" cap="none" strike="noStrike">
                <a:solidFill>
                  <a:srgbClr val="686768"/>
                </a:solidFill>
                <a:latin typeface="Poppins Light"/>
                <a:ea typeface="Poppins Light"/>
                <a:cs typeface="Poppins Light"/>
                <a:sym typeface="Poppins Light"/>
              </a:rPr>
              <a:t>“Come &amp; join the biggest and strongest music school in the country.”</a:t>
            </a:r>
            <a:endParaRPr/>
          </a:p>
        </p:txBody>
      </p:sp>
      <p:sp>
        <p:nvSpPr>
          <p:cNvPr id="98" name="Google Shape;98;p17"/>
          <p:cNvSpPr txBox="1"/>
          <p:nvPr/>
        </p:nvSpPr>
        <p:spPr>
          <a:xfrm>
            <a:off x="1518973" y="7508678"/>
            <a:ext cx="8918579" cy="552449"/>
          </a:xfrm>
          <a:prstGeom prst="rect">
            <a:avLst/>
          </a:prstGeom>
          <a:noFill/>
          <a:ln>
            <a:noFill/>
          </a:ln>
        </p:spPr>
        <p:txBody>
          <a:bodyPr anchorCtr="0" anchor="t" bIns="50800" lIns="50800" spcFirstLastPara="1" rIns="50800" wrap="square" tIns="50800">
            <a:noAutofit/>
          </a:bodyPr>
          <a:lstStyle/>
          <a:p>
            <a:pPr indent="0" lvl="0" marL="0" marR="0" rtl="0" algn="just">
              <a:lnSpc>
                <a:spcPct val="200000"/>
              </a:lnSpc>
              <a:spcBef>
                <a:spcPts val="0"/>
              </a:spcBef>
              <a:spcAft>
                <a:spcPts val="0"/>
              </a:spcAft>
              <a:buClr>
                <a:srgbClr val="686768"/>
              </a:buClr>
              <a:buSzPts val="2500"/>
              <a:buFont typeface="Poppins ExtraLight"/>
              <a:buNone/>
            </a:pPr>
            <a:r>
              <a:rPr b="0" i="0" lang="en-US" sz="2500" u="none" cap="none" strike="noStrike">
                <a:solidFill>
                  <a:srgbClr val="686768"/>
                </a:solidFill>
                <a:latin typeface="Poppins ExtraLight"/>
                <a:ea typeface="Poppins ExtraLight"/>
                <a:cs typeface="Poppins ExtraLight"/>
                <a:sym typeface="Poppins ExtraLight"/>
              </a:rPr>
              <a:t>-Scott Victor, 26, Inlay Academy Orchestra Conductor</a:t>
            </a:r>
            <a:endParaRPr/>
          </a:p>
        </p:txBody>
      </p:sp>
      <p:sp>
        <p:nvSpPr>
          <p:cNvPr id="99" name="Google Shape;99;p17"/>
          <p:cNvSpPr txBox="1"/>
          <p:nvPr>
            <p:ph type="title"/>
          </p:nvPr>
        </p:nvSpPr>
        <p:spPr>
          <a:xfrm>
            <a:off x="1527566" y="1725329"/>
            <a:ext cx="8634908" cy="2205682"/>
          </a:xfrm>
          <a:prstGeom prst="rect">
            <a:avLst/>
          </a:prstGeom>
          <a:noFill/>
          <a:ln>
            <a:noFill/>
          </a:ln>
        </p:spPr>
        <p:txBody>
          <a:bodyPr anchorCtr="0" anchor="t" bIns="50800" lIns="50800" spcFirstLastPara="1" rIns="50800" wrap="square" tIns="50800">
            <a:noAutofit/>
          </a:bodyPr>
          <a:lstStyle/>
          <a:p>
            <a:pPr indent="0" lvl="0" marL="0" rtl="0" algn="l">
              <a:lnSpc>
                <a:spcPct val="70000"/>
              </a:lnSpc>
              <a:spcBef>
                <a:spcPts val="0"/>
              </a:spcBef>
              <a:spcAft>
                <a:spcPts val="0"/>
              </a:spcAft>
              <a:buClr>
                <a:srgbClr val="5E5E5E"/>
              </a:buClr>
              <a:buSzPts val="9600"/>
              <a:buFont typeface="Poppins Medium"/>
              <a:buNone/>
            </a:pPr>
            <a:r>
              <a:rPr b="0" i="0" lang="en-US" sz="9600" u="none" cap="none" strike="noStrike">
                <a:solidFill>
                  <a:srgbClr val="5E5E5E"/>
                </a:solidFill>
                <a:latin typeface="Poppins Medium"/>
                <a:ea typeface="Poppins Medium"/>
                <a:cs typeface="Poppins Medium"/>
                <a:sym typeface="Poppins Medium"/>
              </a:rPr>
              <a:t>Testimonials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8"/>
          <p:cNvSpPr txBox="1"/>
          <p:nvPr/>
        </p:nvSpPr>
        <p:spPr>
          <a:xfrm>
            <a:off x="15510933" y="4316704"/>
            <a:ext cx="3760014" cy="421639"/>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June 23, 2023 | 9am to 6pm</a:t>
            </a:r>
            <a:endParaRPr/>
          </a:p>
        </p:txBody>
      </p:sp>
      <p:sp>
        <p:nvSpPr>
          <p:cNvPr id="105" name="Google Shape;105;p18"/>
          <p:cNvSpPr txBox="1"/>
          <p:nvPr/>
        </p:nvSpPr>
        <p:spPr>
          <a:xfrm>
            <a:off x="15510933" y="4783413"/>
            <a:ext cx="2834870"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Artist Activity Center</a:t>
            </a:r>
            <a:endParaRPr/>
          </a:p>
        </p:txBody>
      </p:sp>
      <p:sp>
        <p:nvSpPr>
          <p:cNvPr id="106" name="Google Shape;106;p18"/>
          <p:cNvSpPr txBox="1"/>
          <p:nvPr/>
        </p:nvSpPr>
        <p:spPr>
          <a:xfrm>
            <a:off x="1560628" y="8591493"/>
            <a:ext cx="10919157" cy="3108959"/>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929292"/>
              </a:buClr>
              <a:buSzPts val="3200"/>
              <a:buFont typeface="Poppins"/>
              <a:buNone/>
            </a:pPr>
            <a:r>
              <a:rPr b="0" i="0" lang="en-US" sz="3200" u="none" cap="none" strike="noStrike">
                <a:solidFill>
                  <a:srgbClr val="929292"/>
                </a:solidFill>
                <a:latin typeface="Poppins"/>
                <a:ea typeface="Poppins"/>
                <a:cs typeface="Poppins"/>
                <a:sym typeface="Poppins"/>
              </a:rPr>
              <a:t>All attendees will get up to 25% discount on enrollment fee &amp; a free workshop kit. Projected profits gained from this event will be up to $150, 000 for the first 4 days which will be used for office renovation &amp; equipment upgrade of Inlay Academy of Music.</a:t>
            </a:r>
            <a:endParaRPr/>
          </a:p>
        </p:txBody>
      </p:sp>
      <p:sp>
        <p:nvSpPr>
          <p:cNvPr id="107" name="Google Shape;107;p18"/>
          <p:cNvSpPr txBox="1"/>
          <p:nvPr>
            <p:ph type="title"/>
          </p:nvPr>
        </p:nvSpPr>
        <p:spPr>
          <a:xfrm>
            <a:off x="15404431" y="1601697"/>
            <a:ext cx="8598000" cy="3380445"/>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5E5E5E"/>
              </a:buClr>
              <a:buSzPts val="8000"/>
              <a:buFont typeface="Poppins"/>
              <a:buNone/>
            </a:pPr>
            <a:r>
              <a:rPr b="0" i="0" lang="en-US" sz="8000" u="none" cap="none" strike="noStrike">
                <a:solidFill>
                  <a:srgbClr val="5E5E5E"/>
                </a:solidFill>
                <a:latin typeface="Poppins"/>
                <a:ea typeface="Poppins"/>
                <a:cs typeface="Poppins"/>
                <a:sym typeface="Poppins"/>
              </a:rPr>
              <a:t>String Music Workshop</a:t>
            </a:r>
            <a:endParaRPr/>
          </a:p>
        </p:txBody>
      </p:sp>
      <p:pic>
        <p:nvPicPr>
          <p:cNvPr descr="artist-electric-guitar-entertainment-2299662.jpg" id="108" name="Google Shape;108;p18"/>
          <p:cNvPicPr preferRelativeResize="0"/>
          <p:nvPr/>
        </p:nvPicPr>
        <p:blipFill rotWithShape="1">
          <a:blip r:embed="rId3">
            <a:alphaModFix/>
          </a:blip>
          <a:srcRect b="25153" l="212" r="211" t="37771"/>
          <a:stretch/>
        </p:blipFill>
        <p:spPr>
          <a:xfrm>
            <a:off x="-12601" y="0"/>
            <a:ext cx="13627001" cy="7610773"/>
          </a:xfrm>
          <a:prstGeom prst="rect">
            <a:avLst/>
          </a:prstGeom>
          <a:noFill/>
          <a:ln>
            <a:noFill/>
          </a:ln>
        </p:spPr>
      </p:pic>
      <p:pic>
        <p:nvPicPr>
          <p:cNvPr descr="4k-wallpaper-blur-close-up-1266821.jpg" id="109" name="Google Shape;109;p18"/>
          <p:cNvPicPr preferRelativeResize="0"/>
          <p:nvPr/>
        </p:nvPicPr>
        <p:blipFill rotWithShape="1">
          <a:blip r:embed="rId4">
            <a:alphaModFix/>
          </a:blip>
          <a:srcRect b="0" l="88" r="89" t="0"/>
          <a:stretch/>
        </p:blipFill>
        <p:spPr>
          <a:xfrm>
            <a:off x="13614400" y="7613650"/>
            <a:ext cx="9128820" cy="6096794"/>
          </a:xfrm>
          <a:prstGeom prst="rect">
            <a:avLst/>
          </a:prstGeom>
          <a:noFill/>
          <a:ln>
            <a:noFill/>
          </a:ln>
        </p:spPr>
      </p:pic>
      <p:pic>
        <p:nvPicPr>
          <p:cNvPr descr="pasted-image.pdf" id="110" name="Google Shape;110;p18"/>
          <p:cNvPicPr preferRelativeResize="0"/>
          <p:nvPr/>
        </p:nvPicPr>
        <p:blipFill rotWithShape="1">
          <a:blip r:embed="rId5">
            <a:alphaModFix/>
          </a:blip>
          <a:srcRect b="0" l="0" r="0" t="0"/>
          <a:stretch/>
        </p:blipFill>
        <p:spPr>
          <a:xfrm>
            <a:off x="15519400" y="5642596"/>
            <a:ext cx="609600" cy="609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19"/>
          <p:cNvSpPr txBox="1"/>
          <p:nvPr/>
        </p:nvSpPr>
        <p:spPr>
          <a:xfrm>
            <a:off x="4580467" y="4469104"/>
            <a:ext cx="4119601"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June 21-22, 2024 | 9am to 6pm</a:t>
            </a:r>
            <a:endParaRPr/>
          </a:p>
        </p:txBody>
      </p:sp>
      <p:sp>
        <p:nvSpPr>
          <p:cNvPr id="116" name="Google Shape;116;p19"/>
          <p:cNvSpPr txBox="1"/>
          <p:nvPr/>
        </p:nvSpPr>
        <p:spPr>
          <a:xfrm>
            <a:off x="5849722" y="4935813"/>
            <a:ext cx="2832355"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Center Mall Grounds</a:t>
            </a:r>
            <a:endParaRPr/>
          </a:p>
        </p:txBody>
      </p:sp>
      <p:sp>
        <p:nvSpPr>
          <p:cNvPr id="117" name="Google Shape;117;p19"/>
          <p:cNvSpPr txBox="1"/>
          <p:nvPr/>
        </p:nvSpPr>
        <p:spPr>
          <a:xfrm>
            <a:off x="11847628" y="8947093"/>
            <a:ext cx="10919156" cy="1889758"/>
          </a:xfrm>
          <a:prstGeom prst="rect">
            <a:avLst/>
          </a:prstGeom>
          <a:noFill/>
          <a:ln>
            <a:noFill/>
          </a:ln>
        </p:spPr>
        <p:txBody>
          <a:bodyPr anchorCtr="0" anchor="t" bIns="50800" lIns="50800" spcFirstLastPara="1" rIns="50800" wrap="square" tIns="50800">
            <a:noAutofit/>
          </a:bodyPr>
          <a:lstStyle/>
          <a:p>
            <a:pPr indent="0" lvl="0" marL="0" marR="0" rtl="0" algn="just">
              <a:lnSpc>
                <a:spcPct val="115000"/>
              </a:lnSpc>
              <a:spcBef>
                <a:spcPts val="0"/>
              </a:spcBef>
              <a:spcAft>
                <a:spcPts val="0"/>
              </a:spcAft>
              <a:buClr>
                <a:srgbClr val="929292"/>
              </a:buClr>
              <a:buSzPts val="3200"/>
              <a:buFont typeface="Poppins"/>
              <a:buNone/>
            </a:pPr>
            <a:r>
              <a:rPr b="0" i="0" lang="en-US" sz="3200" u="none" cap="none" strike="noStrike">
                <a:solidFill>
                  <a:srgbClr val="929292"/>
                </a:solidFill>
                <a:latin typeface="Poppins"/>
                <a:ea typeface="Poppins"/>
                <a:cs typeface="Poppins"/>
                <a:sym typeface="Poppins"/>
              </a:rPr>
              <a:t>All profit accumulated from this event will be donated for the office renovation &amp; system upgrade of “Music For Earth Foundation”. </a:t>
            </a:r>
            <a:endParaRPr/>
          </a:p>
        </p:txBody>
      </p:sp>
      <p:sp>
        <p:nvSpPr>
          <p:cNvPr id="118" name="Google Shape;118;p19"/>
          <p:cNvSpPr txBox="1"/>
          <p:nvPr>
            <p:ph type="title"/>
          </p:nvPr>
        </p:nvSpPr>
        <p:spPr>
          <a:xfrm>
            <a:off x="164433" y="1627097"/>
            <a:ext cx="8597999" cy="2669938"/>
          </a:xfrm>
          <a:prstGeom prst="rect">
            <a:avLst/>
          </a:prstGeom>
          <a:noFill/>
          <a:ln>
            <a:noFill/>
          </a:ln>
        </p:spPr>
        <p:txBody>
          <a:bodyPr anchorCtr="0" anchor="t" bIns="50800" lIns="50800" spcFirstLastPara="1" rIns="50800" wrap="square" tIns="50800">
            <a:noAutofit/>
          </a:bodyPr>
          <a:lstStyle/>
          <a:p>
            <a:pPr indent="0" lvl="0" marL="0" marR="0" rtl="0" algn="r">
              <a:lnSpc>
                <a:spcPct val="100000"/>
              </a:lnSpc>
              <a:spcBef>
                <a:spcPts val="0"/>
              </a:spcBef>
              <a:spcAft>
                <a:spcPts val="0"/>
              </a:spcAft>
              <a:buClr>
                <a:srgbClr val="5E5E5E"/>
              </a:buClr>
              <a:buSzPts val="8000"/>
              <a:buFont typeface="Poppins"/>
              <a:buNone/>
            </a:pPr>
            <a:r>
              <a:rPr b="0" i="0" lang="en-US" sz="8000" u="none" cap="none" strike="noStrike">
                <a:solidFill>
                  <a:srgbClr val="5E5E5E"/>
                </a:solidFill>
                <a:latin typeface="Poppins"/>
                <a:ea typeface="Poppins"/>
                <a:cs typeface="Poppins"/>
                <a:sym typeface="Poppins"/>
              </a:rPr>
              <a:t>Percussion Workshop</a:t>
            </a:r>
            <a:endParaRPr/>
          </a:p>
        </p:txBody>
      </p:sp>
      <p:pic>
        <p:nvPicPr>
          <p:cNvPr descr="adult-band-concert-995301.jpg" id="119" name="Google Shape;119;p19"/>
          <p:cNvPicPr preferRelativeResize="0"/>
          <p:nvPr/>
        </p:nvPicPr>
        <p:blipFill rotWithShape="1">
          <a:blip r:embed="rId3">
            <a:alphaModFix/>
          </a:blip>
          <a:srcRect b="8111" l="0" r="0" t="8111"/>
          <a:stretch/>
        </p:blipFill>
        <p:spPr>
          <a:xfrm>
            <a:off x="10761232" y="0"/>
            <a:ext cx="13627001" cy="7610773"/>
          </a:xfrm>
          <a:prstGeom prst="rect">
            <a:avLst/>
          </a:prstGeom>
          <a:noFill/>
          <a:ln>
            <a:noFill/>
          </a:ln>
        </p:spPr>
      </p:pic>
      <p:pic>
        <p:nvPicPr>
          <p:cNvPr descr="close-up-drum-set-drums-60636.jpg" id="120" name="Google Shape;120;p19"/>
          <p:cNvPicPr preferRelativeResize="0"/>
          <p:nvPr/>
        </p:nvPicPr>
        <p:blipFill rotWithShape="1">
          <a:blip r:embed="rId4">
            <a:alphaModFix/>
          </a:blip>
          <a:srcRect b="0" l="88" r="89" t="0"/>
          <a:stretch/>
        </p:blipFill>
        <p:spPr>
          <a:xfrm>
            <a:off x="1625600" y="7613650"/>
            <a:ext cx="9128820" cy="6096794"/>
          </a:xfrm>
          <a:prstGeom prst="rect">
            <a:avLst/>
          </a:prstGeom>
          <a:noFill/>
          <a:ln>
            <a:noFill/>
          </a:ln>
        </p:spPr>
      </p:pic>
      <p:pic>
        <p:nvPicPr>
          <p:cNvPr descr="pasted-image.pdf" id="121" name="Google Shape;121;p19"/>
          <p:cNvPicPr preferRelativeResize="0"/>
          <p:nvPr/>
        </p:nvPicPr>
        <p:blipFill rotWithShape="1">
          <a:blip r:embed="rId5">
            <a:alphaModFix/>
          </a:blip>
          <a:srcRect b="0" l="0" r="0" t="0"/>
          <a:stretch/>
        </p:blipFill>
        <p:spPr>
          <a:xfrm>
            <a:off x="8001000" y="5731496"/>
            <a:ext cx="609600" cy="6096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0"/>
          <p:cNvSpPr txBox="1"/>
          <p:nvPr/>
        </p:nvSpPr>
        <p:spPr>
          <a:xfrm>
            <a:off x="15510933" y="4342104"/>
            <a:ext cx="4110915" cy="421639"/>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January 11, 2022 | 12pm to 6pm</a:t>
            </a:r>
            <a:endParaRPr/>
          </a:p>
        </p:txBody>
      </p:sp>
      <p:sp>
        <p:nvSpPr>
          <p:cNvPr id="127" name="Google Shape;127;p20"/>
          <p:cNvSpPr txBox="1"/>
          <p:nvPr/>
        </p:nvSpPr>
        <p:spPr>
          <a:xfrm>
            <a:off x="15510933" y="4808813"/>
            <a:ext cx="5737404"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Inlay Academy of Music Conference Room</a:t>
            </a:r>
            <a:endParaRPr/>
          </a:p>
        </p:txBody>
      </p:sp>
      <p:sp>
        <p:nvSpPr>
          <p:cNvPr id="128" name="Google Shape;128;p20"/>
          <p:cNvSpPr txBox="1"/>
          <p:nvPr/>
        </p:nvSpPr>
        <p:spPr>
          <a:xfrm>
            <a:off x="1560628" y="8896293"/>
            <a:ext cx="10919157" cy="2499358"/>
          </a:xfrm>
          <a:prstGeom prst="rect">
            <a:avLst/>
          </a:prstGeom>
          <a:noFill/>
          <a:ln>
            <a:noFill/>
          </a:ln>
        </p:spPr>
        <p:txBody>
          <a:bodyPr anchorCtr="0" anchor="ctr" bIns="50800" lIns="50800" spcFirstLastPara="1" rIns="50800" wrap="square" tIns="50800">
            <a:noAutofit/>
          </a:bodyPr>
          <a:lstStyle/>
          <a:p>
            <a:pPr indent="0" lvl="0" marL="0" marR="0" rtl="0" algn="just">
              <a:lnSpc>
                <a:spcPct val="115000"/>
              </a:lnSpc>
              <a:spcBef>
                <a:spcPts val="0"/>
              </a:spcBef>
              <a:spcAft>
                <a:spcPts val="0"/>
              </a:spcAft>
              <a:buClr>
                <a:srgbClr val="929292"/>
              </a:buClr>
              <a:buSzPts val="3200"/>
              <a:buFont typeface="Poppins"/>
              <a:buNone/>
            </a:pPr>
            <a:r>
              <a:rPr b="0" i="0" lang="en-US" sz="3200" u="none" cap="none" strike="noStrike">
                <a:solidFill>
                  <a:srgbClr val="929292"/>
                </a:solidFill>
                <a:latin typeface="Poppins"/>
                <a:ea typeface="Poppins"/>
                <a:cs typeface="Poppins"/>
                <a:sym typeface="Poppins"/>
              </a:rPr>
              <a:t>This meeting will update the status of the on-going plan for the planned workshops &amp; will develop the extensive marketing strategy to be used for the planned events.</a:t>
            </a:r>
            <a:endParaRPr/>
          </a:p>
        </p:txBody>
      </p:sp>
      <p:sp>
        <p:nvSpPr>
          <p:cNvPr id="129" name="Google Shape;129;p20"/>
          <p:cNvSpPr txBox="1"/>
          <p:nvPr>
            <p:ph type="title"/>
          </p:nvPr>
        </p:nvSpPr>
        <p:spPr>
          <a:xfrm>
            <a:off x="15404433" y="1550897"/>
            <a:ext cx="8598000" cy="2734500"/>
          </a:xfrm>
          <a:prstGeom prst="rect">
            <a:avLst/>
          </a:prstGeom>
          <a:noFill/>
          <a:ln>
            <a:noFill/>
          </a:ln>
        </p:spPr>
        <p:txBody>
          <a:bodyPr anchorCtr="0" anchor="b" bIns="50800" lIns="50800" spcFirstLastPara="1" rIns="50800" wrap="square" tIns="50800">
            <a:noAutofit/>
          </a:bodyPr>
          <a:lstStyle/>
          <a:p>
            <a:pPr indent="0" lvl="0" marL="0" rtl="0" algn="l">
              <a:lnSpc>
                <a:spcPct val="100000"/>
              </a:lnSpc>
              <a:spcBef>
                <a:spcPts val="0"/>
              </a:spcBef>
              <a:spcAft>
                <a:spcPts val="0"/>
              </a:spcAft>
              <a:buClr>
                <a:srgbClr val="5E5E5E"/>
              </a:buClr>
              <a:buSzPts val="8000"/>
              <a:buFont typeface="Poppins"/>
              <a:buNone/>
            </a:pPr>
            <a:r>
              <a:rPr lang="en-US"/>
              <a:t>Quarterly </a:t>
            </a:r>
            <a:endParaRPr/>
          </a:p>
          <a:p>
            <a:pPr indent="0" lvl="0" marL="0" rtl="0" algn="l">
              <a:lnSpc>
                <a:spcPct val="100000"/>
              </a:lnSpc>
              <a:spcBef>
                <a:spcPts val="0"/>
              </a:spcBef>
              <a:spcAft>
                <a:spcPts val="0"/>
              </a:spcAft>
              <a:buClr>
                <a:srgbClr val="5E5E5E"/>
              </a:buClr>
              <a:buSzPts val="8000"/>
              <a:buFont typeface="Poppins"/>
              <a:buNone/>
            </a:pPr>
            <a:r>
              <a:rPr lang="en-US"/>
              <a:t>Staff Meeting</a:t>
            </a:r>
            <a:endParaRPr/>
          </a:p>
        </p:txBody>
      </p:sp>
      <p:pic>
        <p:nvPicPr>
          <p:cNvPr descr="91030.jpg" id="130" name="Google Shape;130;p20"/>
          <p:cNvPicPr preferRelativeResize="0"/>
          <p:nvPr/>
        </p:nvPicPr>
        <p:blipFill rotWithShape="1">
          <a:blip r:embed="rId3">
            <a:alphaModFix/>
          </a:blip>
          <a:srcRect b="11166" l="0" r="18771" t="8185"/>
          <a:stretch/>
        </p:blipFill>
        <p:spPr>
          <a:xfrm>
            <a:off x="4332" y="0"/>
            <a:ext cx="13627002" cy="7610773"/>
          </a:xfrm>
          <a:prstGeom prst="rect">
            <a:avLst/>
          </a:prstGeom>
          <a:noFill/>
          <a:ln>
            <a:noFill/>
          </a:ln>
        </p:spPr>
      </p:pic>
      <p:pic>
        <p:nvPicPr>
          <p:cNvPr descr="background-coffee-compose-1210530.jpg" id="131" name="Google Shape;131;p20"/>
          <p:cNvPicPr preferRelativeResize="0"/>
          <p:nvPr/>
        </p:nvPicPr>
        <p:blipFill rotWithShape="1">
          <a:blip r:embed="rId4">
            <a:alphaModFix/>
          </a:blip>
          <a:srcRect b="3181" l="3481" r="0" t="3181"/>
          <a:stretch/>
        </p:blipFill>
        <p:spPr>
          <a:xfrm>
            <a:off x="13614400" y="7613650"/>
            <a:ext cx="9048816" cy="6096794"/>
          </a:xfrm>
          <a:prstGeom prst="rect">
            <a:avLst/>
          </a:prstGeom>
          <a:noFill/>
          <a:ln>
            <a:noFill/>
          </a:ln>
        </p:spPr>
      </p:pic>
      <p:pic>
        <p:nvPicPr>
          <p:cNvPr descr="pasted-image.pdf" id="132" name="Google Shape;132;p20"/>
          <p:cNvPicPr preferRelativeResize="0"/>
          <p:nvPr/>
        </p:nvPicPr>
        <p:blipFill rotWithShape="1">
          <a:blip r:embed="rId5">
            <a:alphaModFix/>
          </a:blip>
          <a:srcRect b="0" l="0" r="0" t="0"/>
          <a:stretch/>
        </p:blipFill>
        <p:spPr>
          <a:xfrm>
            <a:off x="15519400" y="5642596"/>
            <a:ext cx="609600" cy="6096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descr="analogue-blur-classic-164828.jpg" id="137" name="Google Shape;137;p21"/>
          <p:cNvPicPr preferRelativeResize="0"/>
          <p:nvPr/>
        </p:nvPicPr>
        <p:blipFill rotWithShape="1">
          <a:blip r:embed="rId3">
            <a:alphaModFix/>
          </a:blip>
          <a:srcRect b="20435" l="0" r="0" t="20434"/>
          <a:stretch/>
        </p:blipFill>
        <p:spPr>
          <a:xfrm>
            <a:off x="-41474" y="1625103"/>
            <a:ext cx="24466949" cy="6582074"/>
          </a:xfrm>
          <a:prstGeom prst="rect">
            <a:avLst/>
          </a:prstGeom>
          <a:noFill/>
          <a:ln>
            <a:noFill/>
          </a:ln>
        </p:spPr>
      </p:pic>
      <p:sp>
        <p:nvSpPr>
          <p:cNvPr id="138" name="Google Shape;138;p21"/>
          <p:cNvSpPr txBox="1"/>
          <p:nvPr/>
        </p:nvSpPr>
        <p:spPr>
          <a:xfrm>
            <a:off x="1518457" y="9289627"/>
            <a:ext cx="16789404" cy="1554479"/>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929292"/>
              </a:buClr>
              <a:buSzPts val="2600"/>
              <a:buFont typeface="Poppins"/>
              <a:buNone/>
            </a:pPr>
            <a:r>
              <a:rPr b="0" i="0" lang="en-US" sz="2600" u="none" cap="none" strike="noStrike">
                <a:solidFill>
                  <a:srgbClr val="929292"/>
                </a:solidFill>
                <a:latin typeface="Poppins"/>
                <a:ea typeface="Poppins"/>
                <a:cs typeface="Poppins"/>
                <a:sym typeface="Poppins"/>
              </a:rPr>
              <a:t>Founded by Natalie Wightman in 1987, Inlay Academy of Music has been regarded as one of the leading &amp; top music schools in the country. It has long been producing famous &amp; well-known musician in the mainstream &amp; indie fields.</a:t>
            </a:r>
            <a:endParaRPr/>
          </a:p>
        </p:txBody>
      </p:sp>
      <p:sp>
        <p:nvSpPr>
          <p:cNvPr id="139" name="Google Shape;139;p21"/>
          <p:cNvSpPr txBox="1"/>
          <p:nvPr/>
        </p:nvSpPr>
        <p:spPr>
          <a:xfrm>
            <a:off x="1468172" y="4920003"/>
            <a:ext cx="11588125" cy="1821174"/>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FFFF"/>
              </a:buClr>
              <a:buSzPts val="9600"/>
              <a:buFont typeface="Poppins Medium"/>
              <a:buNone/>
            </a:pPr>
            <a:r>
              <a:rPr b="0" i="0" lang="en-US" sz="9600" u="none" cap="none" strike="noStrike">
                <a:solidFill>
                  <a:srgbClr val="FFFFFF"/>
                </a:solidFill>
                <a:latin typeface="Poppins Medium"/>
                <a:ea typeface="Poppins Medium"/>
                <a:cs typeface="Poppins Medium"/>
                <a:sym typeface="Poppins Medium"/>
              </a:rPr>
              <a:t>History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descr="pasted-image.tiff" id="144" name="Google Shape;144;p22"/>
          <p:cNvPicPr preferRelativeResize="0"/>
          <p:nvPr/>
        </p:nvPicPr>
        <p:blipFill rotWithShape="1">
          <a:blip r:embed="rId3">
            <a:alphaModFix/>
          </a:blip>
          <a:srcRect b="0" l="7784" r="0" t="0"/>
          <a:stretch/>
        </p:blipFill>
        <p:spPr>
          <a:xfrm>
            <a:off x="-8467" y="1944417"/>
            <a:ext cx="15246927" cy="11771584"/>
          </a:xfrm>
          <a:prstGeom prst="rect">
            <a:avLst/>
          </a:prstGeom>
          <a:noFill/>
          <a:ln>
            <a:noFill/>
          </a:ln>
        </p:spPr>
      </p:pic>
      <p:sp>
        <p:nvSpPr>
          <p:cNvPr id="145" name="Google Shape;145;p22"/>
          <p:cNvSpPr txBox="1"/>
          <p:nvPr/>
        </p:nvSpPr>
        <p:spPr>
          <a:xfrm>
            <a:off x="11515642" y="5201116"/>
            <a:ext cx="11209671" cy="2151378"/>
          </a:xfrm>
          <a:prstGeom prst="rect">
            <a:avLst/>
          </a:prstGeom>
          <a:noFill/>
          <a:ln>
            <a:noFill/>
          </a:ln>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5E5E5E"/>
              </a:buClr>
              <a:buSzPts val="3600"/>
              <a:buFont typeface="Poppins Light"/>
              <a:buNone/>
            </a:pPr>
            <a:r>
              <a:rPr b="0" i="0" lang="en-US" sz="3600" u="none" cap="none" strike="noStrike">
                <a:solidFill>
                  <a:srgbClr val="5E5E5E"/>
                </a:solidFill>
                <a:latin typeface="Poppins Light"/>
                <a:ea typeface="Poppins Light"/>
                <a:cs typeface="Poppins Light"/>
                <a:sym typeface="Poppins Light"/>
              </a:rPr>
              <a:t>“From classical to modern, Inlay Academy of Music has never failed to amaze me with their teaching capabilities.”</a:t>
            </a:r>
            <a:endParaRPr/>
          </a:p>
        </p:txBody>
      </p:sp>
      <p:sp>
        <p:nvSpPr>
          <p:cNvPr id="146" name="Google Shape;146;p22"/>
          <p:cNvSpPr txBox="1"/>
          <p:nvPr/>
        </p:nvSpPr>
        <p:spPr>
          <a:xfrm>
            <a:off x="18333773" y="8249709"/>
            <a:ext cx="7335940" cy="552449"/>
          </a:xfrm>
          <a:prstGeom prst="rect">
            <a:avLst/>
          </a:prstGeom>
          <a:noFill/>
          <a:ln>
            <a:noFill/>
          </a:ln>
        </p:spPr>
        <p:txBody>
          <a:bodyPr anchorCtr="0" anchor="t" bIns="50800" lIns="50800" spcFirstLastPara="1" rIns="50800" wrap="square" tIns="50800">
            <a:noAutofit/>
          </a:bodyPr>
          <a:lstStyle/>
          <a:p>
            <a:pPr indent="0" lvl="0" marL="0" marR="0" rtl="0" algn="just">
              <a:lnSpc>
                <a:spcPct val="200000"/>
              </a:lnSpc>
              <a:spcBef>
                <a:spcPts val="0"/>
              </a:spcBef>
              <a:spcAft>
                <a:spcPts val="0"/>
              </a:spcAft>
              <a:buClr>
                <a:srgbClr val="5E5E5E"/>
              </a:buClr>
              <a:buSzPts val="2500"/>
              <a:buFont typeface="Poppins Light"/>
              <a:buNone/>
            </a:pPr>
            <a:r>
              <a:rPr b="0" i="0" lang="en-US" sz="2500" u="none" cap="none" strike="noStrike">
                <a:solidFill>
                  <a:srgbClr val="5E5E5E"/>
                </a:solidFill>
                <a:latin typeface="Poppins Light"/>
                <a:ea typeface="Poppins Light"/>
                <a:cs typeface="Poppins Light"/>
                <a:sym typeface="Poppins Light"/>
              </a:rPr>
              <a:t>-Peter Samson, 26, Guitarist</a:t>
            </a:r>
            <a:endParaRPr/>
          </a:p>
        </p:txBody>
      </p:sp>
      <p:sp>
        <p:nvSpPr>
          <p:cNvPr id="147" name="Google Shape;147;p22"/>
          <p:cNvSpPr txBox="1"/>
          <p:nvPr/>
        </p:nvSpPr>
        <p:spPr>
          <a:xfrm>
            <a:off x="12000706" y="1157099"/>
            <a:ext cx="10834558" cy="3146802"/>
          </a:xfrm>
          <a:prstGeom prst="rect">
            <a:avLst/>
          </a:prstGeom>
          <a:noFill/>
          <a:ln>
            <a:noFill/>
          </a:ln>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5E5E5E"/>
              </a:buClr>
              <a:buSzPts val="9600"/>
              <a:buFont typeface="Poppins Medium"/>
              <a:buNone/>
            </a:pPr>
            <a:r>
              <a:rPr b="0" i="0" lang="en-US" sz="9600" u="none" cap="none" strike="noStrike">
                <a:solidFill>
                  <a:srgbClr val="5E5E5E"/>
                </a:solidFill>
                <a:latin typeface="Poppins Medium"/>
                <a:ea typeface="Poppins Medium"/>
                <a:cs typeface="Poppins Medium"/>
                <a:sym typeface="Poppins Medium"/>
              </a:rPr>
              <a:t>Testimonials from Clients</a:t>
            </a:r>
            <a:endParaRPr/>
          </a:p>
        </p:txBody>
      </p:sp>
      <p:sp>
        <p:nvSpPr>
          <p:cNvPr id="148" name="Google Shape;148;p22"/>
          <p:cNvSpPr/>
          <p:nvPr/>
        </p:nvSpPr>
        <p:spPr>
          <a:xfrm>
            <a:off x="10332243" y="4374488"/>
            <a:ext cx="12416236" cy="142545"/>
          </a:xfrm>
          <a:prstGeom prst="rect">
            <a:avLst/>
          </a:prstGeom>
          <a:solidFill>
            <a:srgbClr val="539BD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