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9753600" cx="13004800"/>
  <p:notesSz cx="6858000" cy="9144000"/>
  <p:embeddedFontLst>
    <p:embeddedFont>
      <p:font typeface="Poppins"/>
      <p:regular r:id="rId27"/>
      <p:bold r:id="rId28"/>
      <p:italic r:id="rId29"/>
      <p:boldItalic r:id="rId30"/>
    </p:embeddedFont>
    <p:embeddedFont>
      <p:font typeface="Lora"/>
      <p:bold r:id="rId31"/>
      <p:boldItalic r:id="rId32"/>
    </p:embeddedFont>
    <p:embeddedFont>
      <p:font typeface="Poppins Light"/>
      <p:regular r:id="rId33"/>
      <p:bold r:id="rId34"/>
      <p:italic r:id="rId35"/>
      <p:boldItalic r:id="rId36"/>
    </p:embeddedFont>
    <p:embeddedFont>
      <p:font typeface="Poppins Medium"/>
      <p:regular r:id="rId37"/>
      <p:bold r:id="rId38"/>
      <p:italic r:id="rId39"/>
      <p:boldItalic r:id="rId40"/>
    </p:embeddedFont>
    <p:embeddedFont>
      <p:font typeface="Helvetica Neue"/>
      <p:regular r:id="rId41"/>
      <p:bold r:id="rId42"/>
      <p:italic r:id="rId43"/>
      <p:boldItalic r:id="rId44"/>
    </p:embeddedFont>
    <p:embeddedFont>
      <p:font typeface="Poppins SemiBold"/>
      <p:regular r:id="rId45"/>
      <p:bold r:id="rId46"/>
      <p:italic r:id="rId47"/>
      <p:boldItalic r:id="rId48"/>
    </p:embeddedFont>
    <p:embeddedFont>
      <p:font typeface="Helvetica Neue Light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44DB6F0A-DA85-41DA-9DEA-02EC1BEB36B8}">
  <a:tblStyle styleId="{44DB6F0A-DA85-41DA-9DEA-02EC1BEB36B8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B5B5C1"/>
          </a:solidFill>
        </a:fill>
      </a:tcStyle>
    </a:wholeTbl>
    <a:band1H>
      <a:tcTxStyle/>
    </a:band1H>
    <a:band2H>
      <a:tcTxStyle b="off" i="off"/>
      <a:tcStyle>
        <a:fill>
          <a:solidFill>
            <a:srgbClr val="9A9AA5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798089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798089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Medium-boldItalic.fntdata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44" Type="http://schemas.openxmlformats.org/officeDocument/2006/relationships/font" Target="fonts/HelveticaNeue-boldItalic.fntdata"/><Relationship Id="rId43" Type="http://schemas.openxmlformats.org/officeDocument/2006/relationships/font" Target="fonts/HelveticaNeue-italic.fntdata"/><Relationship Id="rId46" Type="http://schemas.openxmlformats.org/officeDocument/2006/relationships/font" Target="fonts/PoppinsSemiBold-bold.fntdata"/><Relationship Id="rId45" Type="http://schemas.openxmlformats.org/officeDocument/2006/relationships/font" Target="fonts/PoppinsSemiBo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oppinsSemiBold-boldItalic.fntdata"/><Relationship Id="rId47" Type="http://schemas.openxmlformats.org/officeDocument/2006/relationships/font" Target="fonts/PoppinsSemiBold-italic.fntdata"/><Relationship Id="rId49" Type="http://schemas.openxmlformats.org/officeDocument/2006/relationships/font" Target="fonts/HelveticaNeue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ora-bold.fntdata"/><Relationship Id="rId30" Type="http://schemas.openxmlformats.org/officeDocument/2006/relationships/font" Target="fonts/Poppins-boldItalic.fntdata"/><Relationship Id="rId33" Type="http://schemas.openxmlformats.org/officeDocument/2006/relationships/font" Target="fonts/PoppinsLight-regular.fntdata"/><Relationship Id="rId32" Type="http://schemas.openxmlformats.org/officeDocument/2006/relationships/font" Target="fonts/Lora-boldItalic.fntdata"/><Relationship Id="rId35" Type="http://schemas.openxmlformats.org/officeDocument/2006/relationships/font" Target="fonts/PoppinsLight-italic.fntdata"/><Relationship Id="rId34" Type="http://schemas.openxmlformats.org/officeDocument/2006/relationships/font" Target="fonts/PoppinsLight-bold.fntdata"/><Relationship Id="rId37" Type="http://schemas.openxmlformats.org/officeDocument/2006/relationships/font" Target="fonts/PoppinsMedium-regular.fntdata"/><Relationship Id="rId36" Type="http://schemas.openxmlformats.org/officeDocument/2006/relationships/font" Target="fonts/PoppinsLight-boldItalic.fntdata"/><Relationship Id="rId39" Type="http://schemas.openxmlformats.org/officeDocument/2006/relationships/font" Target="fonts/PoppinsMedium-italic.fntdata"/><Relationship Id="rId38" Type="http://schemas.openxmlformats.org/officeDocument/2006/relationships/font" Target="fonts/PoppinsMedium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oppins-bold.fntdata"/><Relationship Id="rId27" Type="http://schemas.openxmlformats.org/officeDocument/2006/relationships/font" Target="fonts/Poppins-regular.fntdata"/><Relationship Id="rId29" Type="http://schemas.openxmlformats.org/officeDocument/2006/relationships/font" Target="fonts/Poppins-italic.fntdata"/><Relationship Id="rId51" Type="http://schemas.openxmlformats.org/officeDocument/2006/relationships/font" Target="fonts/HelveticaNeueLight-italic.fntdata"/><Relationship Id="rId50" Type="http://schemas.openxmlformats.org/officeDocument/2006/relationships/font" Target="fonts/HelveticaNeueLight-bold.fntdata"/><Relationship Id="rId52" Type="http://schemas.openxmlformats.org/officeDocument/2006/relationships/font" Target="fonts/HelveticaNeueLight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900853" y="2898986"/>
            <a:ext cx="1120309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2590" y="8195733"/>
            <a:ext cx="292846" cy="27689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1273386" y="5994400"/>
            <a:ext cx="10464802" cy="38926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i="1" sz="2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1273386" y="4399192"/>
            <a:ext cx="10464802" cy="56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">
  <p:cSld name="Phot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>
            <p:ph idx="2" type="pic"/>
          </p:nvPr>
        </p:nvSpPr>
        <p:spPr>
          <a:xfrm>
            <a:off x="-1" y="1219199"/>
            <a:ext cx="13004801" cy="7315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>
  <p:cSld name="Photo - Horizontal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1667183" y="1578186"/>
            <a:ext cx="9672321" cy="466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338666" y="6292426"/>
            <a:ext cx="12327468" cy="107018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38666" y="7321973"/>
            <a:ext cx="12327468" cy="84666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>
  <p:cSld name="Title - Cen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948266" y="3637279"/>
            <a:ext cx="11108268" cy="2479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Vertical">
  <p:cSld name="Photo - Vertical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>
            <p:ph idx="2" type="pic"/>
          </p:nvPr>
        </p:nvSpPr>
        <p:spPr>
          <a:xfrm>
            <a:off x="7021856" y="1727199"/>
            <a:ext cx="5080002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type="title"/>
          </p:nvPr>
        </p:nvSpPr>
        <p:spPr>
          <a:xfrm>
            <a:off x="880533" y="1727199"/>
            <a:ext cx="545253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880533" y="4700693"/>
            <a:ext cx="5452534" cy="305477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>
            <p:ph idx="2" type="pic"/>
          </p:nvPr>
        </p:nvSpPr>
        <p:spPr>
          <a:xfrm>
            <a:off x="7023946" y="2898986"/>
            <a:ext cx="5080002" cy="4958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900853" y="2898986"/>
            <a:ext cx="545253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34975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1pPr>
            <a:lvl2pPr indent="-434975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2pPr>
            <a:lvl3pPr indent="-434975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3pPr>
            <a:lvl4pPr indent="-434975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4pPr>
            <a:lvl5pPr indent="-434975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900853" y="2167466"/>
            <a:ext cx="11203094" cy="5418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3 Up">
  <p:cSld name="Photo - 3 U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>
            <p:ph idx="2" type="pic"/>
          </p:nvPr>
        </p:nvSpPr>
        <p:spPr>
          <a:xfrm>
            <a:off x="8405706" y="4978400"/>
            <a:ext cx="3948855" cy="2959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" name="Google Shape;43;p10"/>
          <p:cNvSpPr/>
          <p:nvPr>
            <p:ph idx="3" type="pic"/>
          </p:nvPr>
        </p:nvSpPr>
        <p:spPr>
          <a:xfrm>
            <a:off x="8405707" y="1822026"/>
            <a:ext cx="394885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4" type="pic"/>
          </p:nvPr>
        </p:nvSpPr>
        <p:spPr>
          <a:xfrm>
            <a:off x="643466" y="1822026"/>
            <a:ext cx="7559041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2157893" y="5421021"/>
            <a:ext cx="8917500" cy="2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0000"/>
              <a:buFont typeface="Lora"/>
              <a:buNone/>
            </a:pPr>
            <a:r>
              <a:rPr b="1" i="0" lang="en-US" sz="10000" u="none" cap="none" strike="noStrike">
                <a:solidFill>
                  <a:srgbClr val="122C3D"/>
                </a:solidFill>
                <a:latin typeface="Lora"/>
                <a:ea typeface="Lora"/>
                <a:cs typeface="Lora"/>
                <a:sym typeface="Lora"/>
              </a:rPr>
              <a:t>ESCAPADE</a:t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2432441" y="6933889"/>
            <a:ext cx="84426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 Medium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FOOD TRUCK PITCHDECK</a:t>
            </a:r>
            <a:endParaRPr/>
          </a:p>
        </p:txBody>
      </p:sp>
      <p:pic>
        <p:nvPicPr>
          <p:cNvPr descr="pasted-image.pdf"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578" y="1782116"/>
            <a:ext cx="6871644" cy="372356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713810" y="8424434"/>
            <a:ext cx="4642980" cy="85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200"/>
              <a:buFont typeface="Poppins SemiBold"/>
              <a:buNone/>
            </a:pPr>
            <a:r>
              <a:rPr b="0" i="0" lang="en-US" sz="1200" u="none" cap="none" strike="noStrike">
                <a:solidFill>
                  <a:srgbClr val="122C3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escapade@foodtruck.com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200"/>
              <a:buFont typeface="Poppins SemiBold"/>
              <a:buNone/>
            </a:pPr>
            <a:r>
              <a:rPr b="0" i="0" lang="en-US" sz="1200" u="none" cap="none" strike="noStrike">
                <a:solidFill>
                  <a:srgbClr val="122C3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918-920-5001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200"/>
              <a:buFont typeface="Poppins SemiBold"/>
              <a:buNone/>
            </a:pPr>
            <a:r>
              <a:rPr b="0" i="0" lang="en-US" sz="1200" u="none" cap="none" strike="noStrike">
                <a:solidFill>
                  <a:srgbClr val="122C3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www.escapade.com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Restaurant</a:t>
            </a:r>
            <a:endParaRPr/>
          </a:p>
        </p:txBody>
      </p:sp>
      <p:sp>
        <p:nvSpPr>
          <p:cNvPr id="162" name="Google Shape;162;p23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9842849" y="8832082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164" name="Google Shape;164;p23"/>
          <p:cNvSpPr/>
          <p:nvPr/>
        </p:nvSpPr>
        <p:spPr>
          <a:xfrm>
            <a:off x="7475772" y="8976575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656725" y="1355198"/>
            <a:ext cx="6431346" cy="1509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Management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</a:t>
            </a:r>
            <a:endParaRPr/>
          </a:p>
        </p:txBody>
      </p:sp>
      <p:graphicFrame>
        <p:nvGraphicFramePr>
          <p:cNvPr id="166" name="Google Shape;166;p23"/>
          <p:cNvGraphicFramePr/>
          <p:nvPr/>
        </p:nvGraphicFramePr>
        <p:xfrm>
          <a:off x="1342653" y="3775286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{44DB6F0A-DA85-41DA-9DEA-02EC1BEB36B8}</a:tableStyleId>
              </a:tblPr>
              <a:tblGrid>
                <a:gridCol w="3439825"/>
                <a:gridCol w="3439825"/>
                <a:gridCol w="3439825"/>
              </a:tblGrid>
              <a:tr h="1347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Management Team</a:t>
                      </a:r>
                      <a:endParaRPr/>
                    </a:p>
                  </a:txBody>
                  <a:tcPr marT="50800" marB="50800" marR="50800" marL="508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Role/Function</a:t>
                      </a:r>
                      <a:endParaRPr/>
                    </a:p>
                  </a:txBody>
                  <a:tcPr marT="50800" marB="50800" marR="50800" marL="508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Skills</a:t>
                      </a:r>
                      <a:endParaRPr/>
                    </a:p>
                  </a:txBody>
                  <a:tcPr marT="50800" marB="50800" marR="50800" marL="50800" anchor="ctr"/>
                </a:tc>
              </a:tr>
              <a:tr h="1347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400"/>
                        <a:buFont typeface="Poppins"/>
                        <a:buNone/>
                      </a:pPr>
                      <a:r>
                        <a:rPr lang="en-US" sz="14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Matt Fry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400"/>
                        <a:buFont typeface="Poppins"/>
                        <a:buNone/>
                      </a:pPr>
                      <a:r>
                        <a:rPr lang="en-US" sz="14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Executive Chef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400"/>
                        <a:buFont typeface="Poppins"/>
                        <a:buNone/>
                      </a:pPr>
                      <a:r>
                        <a:rPr lang="en-US" sz="14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Leadership Skills, Organizational Management Skill, Creative, Communication, Work Ethic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1347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400"/>
                        <a:buFont typeface="Poppins"/>
                        <a:buNone/>
                      </a:pPr>
                      <a:r>
                        <a:rPr lang="en-US" sz="14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Travis Boyle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400"/>
                        <a:buFont typeface="Poppins"/>
                        <a:buNone/>
                      </a:pPr>
                      <a:r>
                        <a:rPr lang="en-US" sz="14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Sous Chef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4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400"/>
                        <a:buFont typeface="Poppins"/>
                        <a:buNone/>
                      </a:pPr>
                      <a:r>
                        <a:rPr lang="en-US" sz="14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 Years of Experience, Teamwork, Leadership, Performance Management, Well-Organized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172" name="Google Shape;172;p24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9842849" y="489968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174" name="Google Shape;174;p24"/>
          <p:cNvSpPr/>
          <p:nvPr/>
        </p:nvSpPr>
        <p:spPr>
          <a:xfrm>
            <a:off x="7475772" y="634461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6524125" y="1985337"/>
            <a:ext cx="6431346" cy="773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Description</a:t>
            </a:r>
            <a:endParaRPr/>
          </a:p>
        </p:txBody>
      </p:sp>
      <p:sp>
        <p:nvSpPr>
          <p:cNvPr id="176" name="Google Shape;176;p24"/>
          <p:cNvSpPr/>
          <p:nvPr/>
        </p:nvSpPr>
        <p:spPr>
          <a:xfrm>
            <a:off x="-5001" y="7672344"/>
            <a:ext cx="13014802" cy="2106432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24"/>
          <p:cNvSpPr txBox="1"/>
          <p:nvPr/>
        </p:nvSpPr>
        <p:spPr>
          <a:xfrm>
            <a:off x="6581284" y="2997190"/>
            <a:ext cx="5287418" cy="1188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Incorporating the taste of Mediterranean &amp; Western Seafood Cuisine, Escapade Food Truck will introduce the ff. new cuisines:</a:t>
            </a:r>
            <a:endParaRPr/>
          </a:p>
        </p:txBody>
      </p:sp>
      <p:sp>
        <p:nvSpPr>
          <p:cNvPr id="178" name="Google Shape;178;p24"/>
          <p:cNvSpPr txBox="1"/>
          <p:nvPr/>
        </p:nvSpPr>
        <p:spPr>
          <a:xfrm>
            <a:off x="7038484" y="4528868"/>
            <a:ext cx="5157094" cy="343756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-457200" lvl="0" marL="45720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Maple Tuna Belly</a:t>
            </a:r>
            <a:endParaRPr/>
          </a:p>
          <a:p>
            <a:pPr indent="-457200" lvl="0" marL="45720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Salmon Cake</a:t>
            </a:r>
            <a:endParaRPr/>
          </a:p>
          <a:p>
            <a:pPr indent="-457200" lvl="0" marL="45720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Mussels Mariniere</a:t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Oysters Rockefeller</a:t>
            </a:r>
            <a:endParaRPr/>
          </a:p>
          <a:p>
            <a:pPr indent="-457200" lvl="0" marL="45720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Broiled Tilapia Parmesan</a:t>
            </a:r>
            <a:b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lose-up-dinner-fish-46239.jpg" id="179" name="Google Shape;179;p24"/>
          <p:cNvPicPr preferRelativeResize="0"/>
          <p:nvPr/>
        </p:nvPicPr>
        <p:blipFill rotWithShape="1">
          <a:blip r:embed="rId3">
            <a:alphaModFix/>
          </a:blip>
          <a:srcRect b="0" l="26577" r="26577" t="0"/>
          <a:stretch/>
        </p:blipFill>
        <p:spPr>
          <a:xfrm>
            <a:off x="703020" y="1660353"/>
            <a:ext cx="4585891" cy="7342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656725" y="1687142"/>
            <a:ext cx="6431346" cy="773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Marketing Plan</a:t>
            </a:r>
            <a:endParaRPr/>
          </a:p>
        </p:txBody>
      </p:sp>
      <p:sp>
        <p:nvSpPr>
          <p:cNvPr id="187" name="Google Shape;187;p25"/>
          <p:cNvSpPr/>
          <p:nvPr/>
        </p:nvSpPr>
        <p:spPr>
          <a:xfrm>
            <a:off x="9431099" y="-25176"/>
            <a:ext cx="3578702" cy="9803952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713884" y="2875234"/>
            <a:ext cx="4084589" cy="1594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Our marketing strategy emphasizes the combination of traditional &amp; millennial styles of promoting.</a:t>
            </a:r>
            <a:endParaRPr/>
          </a:p>
        </p:txBody>
      </p:sp>
      <p:sp>
        <p:nvSpPr>
          <p:cNvPr id="189" name="Google Shape;189;p25"/>
          <p:cNvSpPr txBox="1"/>
          <p:nvPr/>
        </p:nvSpPr>
        <p:spPr>
          <a:xfrm>
            <a:off x="929784" y="4771493"/>
            <a:ext cx="5157094" cy="237958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-457200" lvl="0" marL="457200" marR="0" rtl="0" algn="l">
              <a:lnSpc>
                <a:spcPct val="261111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Televised Commercials</a:t>
            </a:r>
            <a:endParaRPr/>
          </a:p>
          <a:p>
            <a:pPr indent="-457200" lvl="0" marL="457200" marR="0" rtl="0" algn="l">
              <a:lnSpc>
                <a:spcPct val="261111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Social Media Advertisements</a:t>
            </a:r>
            <a:endParaRPr/>
          </a:p>
          <a:p>
            <a:pPr indent="-457200" lvl="0" marL="457200" marR="0" rtl="0" algn="l">
              <a:lnSpc>
                <a:spcPct val="261111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Printed Flyers &amp; Posters</a:t>
            </a:r>
            <a:b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dult-chart-close-up-1043514.jpg" id="190" name="Google Shape;190;p25"/>
          <p:cNvPicPr preferRelativeResize="0"/>
          <p:nvPr/>
        </p:nvPicPr>
        <p:blipFill rotWithShape="1">
          <a:blip r:embed="rId3">
            <a:alphaModFix/>
          </a:blip>
          <a:srcRect b="7155" l="0" r="0" t="373"/>
          <a:stretch/>
        </p:blipFill>
        <p:spPr>
          <a:xfrm>
            <a:off x="5867400" y="3245402"/>
            <a:ext cx="7138194" cy="577889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/>
        </p:nvSpPr>
        <p:spPr>
          <a:xfrm>
            <a:off x="677682" y="8832082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192" name="Google Shape;192;p25"/>
          <p:cNvSpPr/>
          <p:nvPr/>
        </p:nvSpPr>
        <p:spPr>
          <a:xfrm>
            <a:off x="3208572" y="8976575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198" name="Google Shape;198;p26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9842849" y="8832082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200" name="Google Shape;200;p26"/>
          <p:cNvSpPr/>
          <p:nvPr/>
        </p:nvSpPr>
        <p:spPr>
          <a:xfrm>
            <a:off x="7475772" y="8976575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5939925" y="2855542"/>
            <a:ext cx="6431346" cy="773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 Research</a:t>
            </a:r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5997084" y="3929152"/>
            <a:ext cx="6317028" cy="118804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As the information dissemination evolves, adapting to new ways of promoting events became a substantial challenge for companies.</a:t>
            </a:r>
            <a:endParaRPr/>
          </a:p>
        </p:txBody>
      </p:sp>
      <p:sp>
        <p:nvSpPr>
          <p:cNvPr id="203" name="Google Shape;203;p26"/>
          <p:cNvSpPr txBox="1"/>
          <p:nvPr/>
        </p:nvSpPr>
        <p:spPr>
          <a:xfrm>
            <a:off x="5997084" y="5427858"/>
            <a:ext cx="10780614" cy="113622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-457200" lvl="0" marL="457200" marR="0" rtl="0" algn="l">
              <a:lnSpc>
                <a:spcPct val="283333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With the emergence of social media &amp; internet, </a:t>
            </a:r>
            <a:b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online advertisement has become prevalent.</a:t>
            </a:r>
            <a:endParaRPr/>
          </a:p>
        </p:txBody>
      </p:sp>
      <p:pic>
        <p:nvPicPr>
          <p:cNvPr descr="155933-OUEWN1-292.jpg" id="204" name="Google Shape;204;p26"/>
          <p:cNvPicPr preferRelativeResize="0"/>
          <p:nvPr/>
        </p:nvPicPr>
        <p:blipFill rotWithShape="1">
          <a:blip r:embed="rId3">
            <a:alphaModFix/>
          </a:blip>
          <a:srcRect b="0" l="24799" r="24799" t="0"/>
          <a:stretch/>
        </p:blipFill>
        <p:spPr>
          <a:xfrm>
            <a:off x="703019" y="2232349"/>
            <a:ext cx="4585892" cy="607645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/>
          <p:nvPr/>
        </p:nvSpPr>
        <p:spPr>
          <a:xfrm>
            <a:off x="-5001" y="25175"/>
            <a:ext cx="3833843" cy="9753601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211" name="Google Shape;211;p27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9842849" y="489968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213" name="Google Shape;213;p27"/>
          <p:cNvSpPr/>
          <p:nvPr/>
        </p:nvSpPr>
        <p:spPr>
          <a:xfrm>
            <a:off x="7475772" y="634461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656725" y="2083382"/>
            <a:ext cx="6431346" cy="773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Marketing Strategy</a:t>
            </a:r>
            <a:endParaRPr/>
          </a:p>
        </p:txBody>
      </p:sp>
      <p:sp>
        <p:nvSpPr>
          <p:cNvPr id="215" name="Google Shape;215;p27"/>
          <p:cNvSpPr/>
          <p:nvPr/>
        </p:nvSpPr>
        <p:spPr>
          <a:xfrm>
            <a:off x="-5001" y="8200883"/>
            <a:ext cx="13014802" cy="1577893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713884" y="3612922"/>
            <a:ext cx="10780614" cy="448669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Focuses on target audience through social media &amp; printed flyers.</a:t>
            </a:r>
            <a:b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Poppi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Advertising tasty special cuisines for clients who are interested to enjoy new kind of cuisine.</a:t>
            </a:r>
            <a:b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Poppi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Effectively engaging with potential clients.</a:t>
            </a:r>
            <a:b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9842849" y="8791169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7475772" y="8935662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28"/>
          <p:cNvSpPr/>
          <p:nvPr/>
        </p:nvSpPr>
        <p:spPr>
          <a:xfrm>
            <a:off x="-5001" y="8200883"/>
            <a:ext cx="13014802" cy="1577893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26" name="Google Shape;226;p28"/>
          <p:cNvGraphicFramePr/>
          <p:nvPr/>
        </p:nvGraphicFramePr>
        <p:xfrm>
          <a:off x="712046" y="3267286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{44DB6F0A-DA85-41DA-9DEA-02EC1BEB36B8}</a:tableStyleId>
              </a:tblPr>
              <a:tblGrid>
                <a:gridCol w="2719800"/>
                <a:gridCol w="3070550"/>
                <a:gridCol w="1741200"/>
                <a:gridCol w="4049150"/>
              </a:tblGrid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Marketing Strategy</a:t>
                      </a:r>
                      <a:endParaRPr/>
                    </a:p>
                  </a:txBody>
                  <a:tcPr marT="50800" marB="50800" marR="50800" marL="508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Activities</a:t>
                      </a:r>
                      <a:endParaRPr/>
                    </a:p>
                  </a:txBody>
                  <a:tcPr marT="50800" marB="50800" marR="50800" marL="508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Timeline</a:t>
                      </a:r>
                      <a:endParaRPr sz="12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50800" marB="50800" marR="50800" marL="508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Success Criteria</a:t>
                      </a:r>
                      <a:endParaRPr sz="12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50800" marB="50800" marR="50800" marL="50800" anchor="ctr"/>
                </a:tc>
              </a:tr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38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Promotion Videos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38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 The marketing team will create testimonials &amp; promotional videos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December 2022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The new content is up on the company website &amp; various social media accounts.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38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Regular Content Updates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 The marketing team will create a posting schedule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February 2023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Steady growth of traffic &amp; followers for the company website &amp; social media accounts.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38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Cold Emails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 Write templates for the emails to be sent out to potential clients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May 2023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The cold emails are ready to be sent.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</a:tbl>
          </a:graphicData>
        </a:graphic>
      </p:graphicFrame>
      <p:sp>
        <p:nvSpPr>
          <p:cNvPr id="227" name="Google Shape;227;p28"/>
          <p:cNvSpPr txBox="1"/>
          <p:nvPr/>
        </p:nvSpPr>
        <p:spPr>
          <a:xfrm>
            <a:off x="656725" y="1359482"/>
            <a:ext cx="6431346" cy="773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Marketing Strategy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233" name="Google Shape;233;p29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9842849" y="489968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235" name="Google Shape;235;p29"/>
          <p:cNvSpPr/>
          <p:nvPr/>
        </p:nvSpPr>
        <p:spPr>
          <a:xfrm>
            <a:off x="7475772" y="634461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29"/>
          <p:cNvSpPr/>
          <p:nvPr/>
        </p:nvSpPr>
        <p:spPr>
          <a:xfrm>
            <a:off x="-5001" y="8200883"/>
            <a:ext cx="13014802" cy="1577893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37" name="Google Shape;237;p29"/>
          <p:cNvGraphicFramePr/>
          <p:nvPr/>
        </p:nvGraphicFramePr>
        <p:xfrm>
          <a:off x="1956373" y="2399347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{44DB6F0A-DA85-41DA-9DEA-02EC1BEB36B8}</a:tableStyleId>
              </a:tblPr>
              <a:tblGrid>
                <a:gridCol w="5439625"/>
                <a:gridCol w="3652425"/>
              </a:tblGrid>
              <a:tr h="825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Software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Quantity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929292"/>
                    </a:solidFill>
                  </a:tcPr>
                </a:tc>
              </a:tr>
              <a:tr h="825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Edition Software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38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825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38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Skype &amp; Yahoo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</a:t>
                      </a:r>
                      <a:endParaRPr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D5D5"/>
                    </a:solidFill>
                  </a:tcPr>
                </a:tc>
              </a:tr>
              <a:tr h="825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Hardware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Quantity</a:t>
                      </a:r>
                      <a:endParaRPr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9292"/>
                    </a:solidFill>
                  </a:tcPr>
                </a:tc>
              </a:tr>
              <a:tr h="825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Helvetica Neue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</a:rPr>
                        <a:t>Desktop</a:t>
                      </a:r>
                      <a:endParaRPr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Helvetica Neue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</a:rPr>
                        <a:t>5</a:t>
                      </a:r>
                      <a:endParaRPr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79808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5D5D5"/>
                    </a:solidFill>
                  </a:tcPr>
                </a:tc>
              </a:tr>
              <a:tr h="825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Helvetica Neue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</a:rPr>
                        <a:t>Laptops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Helvetica Neue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</a:rPr>
                        <a:t>5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656725" y="1269484"/>
            <a:ext cx="6431346" cy="1509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Marketing Infrastructure</a:t>
            </a:r>
            <a:endParaRPr/>
          </a:p>
        </p:txBody>
      </p:sp>
      <p:sp>
        <p:nvSpPr>
          <p:cNvPr id="244" name="Google Shape;244;p30"/>
          <p:cNvSpPr/>
          <p:nvPr/>
        </p:nvSpPr>
        <p:spPr>
          <a:xfrm>
            <a:off x="-5001" y="8200883"/>
            <a:ext cx="13014802" cy="1577893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45" name="Google Shape;245;p30"/>
          <p:cNvGraphicFramePr/>
          <p:nvPr/>
        </p:nvGraphicFramePr>
        <p:xfrm>
          <a:off x="712046" y="3267286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{44DB6F0A-DA85-41DA-9DEA-02EC1BEB36B8}</a:tableStyleId>
              </a:tblPr>
              <a:tblGrid>
                <a:gridCol w="2776600"/>
                <a:gridCol w="2026900"/>
                <a:gridCol w="6777200"/>
              </a:tblGrid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187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oppins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  <a:p>
                      <a:pPr indent="0" lvl="0" marL="0" marR="0" rtl="0" algn="ctr">
                        <a:lnSpc>
                          <a:spcPct val="2187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Infrastructure</a:t>
                      </a:r>
                      <a:endParaRPr sz="12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50800" marB="50800" marR="50800" marL="508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Existing Y/N</a:t>
                      </a:r>
                      <a:endParaRPr/>
                    </a:p>
                  </a:txBody>
                  <a:tcPr marT="50800" marB="50800" marR="50800" marL="508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oppins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  <a:p>
                      <a:pPr indent="0" lvl="0" marL="0" marR="0" rtl="0" algn="ctr">
                        <a:lnSpc>
                          <a:spcPct val="23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Description</a:t>
                      </a:r>
                      <a:endParaRPr sz="12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50800" marB="50800" marR="50800" marL="50800" anchor="ctr"/>
                </a:tc>
              </a:tr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38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Social Media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38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Y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The company has Twitter &amp; Instagram accounts.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384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Website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Website is still in development.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Network speed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Y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Network is working properly &amp; causes no delay in company operations.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990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Data Storage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15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300"/>
                        <a:buFont typeface="Poppins"/>
                        <a:buNone/>
                      </a:pPr>
                      <a:r>
                        <a:rPr lang="en-US" sz="13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Company data storage as of now is still limited.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</a:tbl>
          </a:graphicData>
        </a:graphic>
      </p:graphicFrame>
      <p:sp>
        <p:nvSpPr>
          <p:cNvPr id="246" name="Google Shape;246;p30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247" name="Google Shape;247;p30"/>
          <p:cNvSpPr txBox="1"/>
          <p:nvPr/>
        </p:nvSpPr>
        <p:spPr>
          <a:xfrm>
            <a:off x="677682" y="8832082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248" name="Google Shape;248;p30"/>
          <p:cNvSpPr/>
          <p:nvPr/>
        </p:nvSpPr>
        <p:spPr>
          <a:xfrm>
            <a:off x="3208572" y="8976575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656725" y="1472684"/>
            <a:ext cx="6431346" cy="1509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Funding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Required</a:t>
            </a:r>
            <a:endParaRPr/>
          </a:p>
        </p:txBody>
      </p:sp>
      <p:sp>
        <p:nvSpPr>
          <p:cNvPr id="255" name="Google Shape;255;p31"/>
          <p:cNvSpPr/>
          <p:nvPr/>
        </p:nvSpPr>
        <p:spPr>
          <a:xfrm>
            <a:off x="-5001" y="8200883"/>
            <a:ext cx="13014802" cy="1577893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31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graphicFrame>
        <p:nvGraphicFramePr>
          <p:cNvPr id="257" name="Google Shape;257;p31"/>
          <p:cNvGraphicFramePr/>
          <p:nvPr/>
        </p:nvGraphicFramePr>
        <p:xfrm>
          <a:off x="1474046" y="4194534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{44DB6F0A-DA85-41DA-9DEA-02EC1BEB36B8}</a:tableStyleId>
              </a:tblPr>
              <a:tblGrid>
                <a:gridCol w="5028350"/>
                <a:gridCol w="5028350"/>
              </a:tblGrid>
              <a:tr h="8055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Start-Up Funding</a:t>
                      </a:r>
                      <a:endParaRPr sz="12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50800" marB="50800" marR="50800" marL="50800" anchor="ctr"/>
                </a:tc>
                <a:tc hMerge="1"/>
              </a:tr>
              <a:tr h="80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Start-Up Expenses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$50,000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80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Start-Up Assets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$50,000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805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 Funding Required</a:t>
                      </a:r>
                      <a:endParaRPr sz="12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$100,000</a:t>
                      </a:r>
                      <a:endParaRPr sz="12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</a:tbl>
          </a:graphicData>
        </a:graphic>
      </p:graphicFrame>
      <p:sp>
        <p:nvSpPr>
          <p:cNvPr id="258" name="Google Shape;258;p31"/>
          <p:cNvSpPr txBox="1"/>
          <p:nvPr/>
        </p:nvSpPr>
        <p:spPr>
          <a:xfrm>
            <a:off x="9842849" y="8832082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259" name="Google Shape;259;p31"/>
          <p:cNvSpPr/>
          <p:nvPr/>
        </p:nvSpPr>
        <p:spPr>
          <a:xfrm>
            <a:off x="7475772" y="8976575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" name="Google Shape;265;p32"/>
          <p:cNvSpPr/>
          <p:nvPr/>
        </p:nvSpPr>
        <p:spPr>
          <a:xfrm>
            <a:off x="-5001" y="8200883"/>
            <a:ext cx="13014802" cy="1577893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32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graphicFrame>
        <p:nvGraphicFramePr>
          <p:cNvPr id="267" name="Google Shape;267;p32"/>
          <p:cNvGraphicFramePr/>
          <p:nvPr/>
        </p:nvGraphicFramePr>
        <p:xfrm>
          <a:off x="1474046" y="1756134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{44DB6F0A-DA85-41DA-9DEA-02EC1BEB36B8}</a:tableStyleId>
              </a:tblPr>
              <a:tblGrid>
                <a:gridCol w="5028350"/>
                <a:gridCol w="5028350"/>
              </a:tblGrid>
              <a:tr h="8239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 Assets</a:t>
                      </a:r>
                      <a:endParaRPr sz="12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50800" marB="50800" marR="50800" marL="50800" anchor="ctr"/>
                </a:tc>
                <a:tc hMerge="1"/>
              </a:tr>
              <a:tr h="823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43742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34374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Non-Cash Assets from Start-Up</a:t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$20,000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823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43742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34374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Cash Requirements from Start-up</a:t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$20,000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823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43742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34374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Additional Cash Raised</a:t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$2,000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823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43742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34374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Cash Balance on Starting Date</a:t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$2,000</a:t>
                      </a:r>
                      <a:endParaRPr sz="1200" u="none" cap="none" strike="noStrike"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  <a:tr h="823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 Assets</a:t>
                      </a:r>
                      <a:endParaRPr/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6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22C3D"/>
                        </a:buClr>
                        <a:buSzPts val="1600"/>
                        <a:buFont typeface="Poppins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122C3D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$100,000</a:t>
                      </a:r>
                      <a:endParaRPr sz="1200" u="none" cap="none" strike="noStrik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50800" marB="50800" marR="50800" marL="50800" anchor="ctr">
                    <a:solidFill>
                      <a:srgbClr val="D5D5D5"/>
                    </a:solidFill>
                  </a:tcPr>
                </a:tc>
              </a:tr>
            </a:tbl>
          </a:graphicData>
        </a:graphic>
      </p:graphicFrame>
      <p:sp>
        <p:nvSpPr>
          <p:cNvPr id="268" name="Google Shape;268;p32"/>
          <p:cNvSpPr txBox="1"/>
          <p:nvPr/>
        </p:nvSpPr>
        <p:spPr>
          <a:xfrm>
            <a:off x="677682" y="8832082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269" name="Google Shape;269;p32"/>
          <p:cNvSpPr/>
          <p:nvPr/>
        </p:nvSpPr>
        <p:spPr>
          <a:xfrm>
            <a:off x="3208572" y="8976575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-5001" y="7173515"/>
            <a:ext cx="13014802" cy="2605261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nikko-osaka-676105-unsplash.jpg" id="68" name="Google Shape;68;p15"/>
          <p:cNvPicPr preferRelativeResize="0"/>
          <p:nvPr/>
        </p:nvPicPr>
        <p:blipFill rotWithShape="1">
          <a:blip r:embed="rId3">
            <a:alphaModFix/>
          </a:blip>
          <a:srcRect b="1186" l="0" r="0" t="19537"/>
          <a:stretch/>
        </p:blipFill>
        <p:spPr>
          <a:xfrm>
            <a:off x="-6896" y="1477565"/>
            <a:ext cx="5686822" cy="679861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Restaurant</a:t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6543184" y="5072151"/>
            <a:ext cx="5157094" cy="1188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Escapade food truck aims to give its clients the freshest &amp; most delicious seafood cuisine from all over around the world.</a:t>
            </a: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668369" y="8807173"/>
            <a:ext cx="3234719" cy="39731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3228892" y="8951665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109258" y="3002086"/>
            <a:ext cx="3647422" cy="1509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Executive Summary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33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276" name="Google Shape;276;p33"/>
          <p:cNvSpPr txBox="1"/>
          <p:nvPr/>
        </p:nvSpPr>
        <p:spPr>
          <a:xfrm>
            <a:off x="1780684" y="1552238"/>
            <a:ext cx="5570489" cy="2218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Poppins"/>
              <a:buNone/>
            </a:pPr>
            <a:r>
              <a:rPr b="0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I’ve been a food vlogger for almost 8 years &amp; I must say that Escapade has </a:t>
            </a:r>
            <a:r>
              <a:rPr b="1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unique flavors &amp; tastes</a:t>
            </a:r>
            <a:r>
              <a:rPr b="0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 that you’ll certainly enjoy. The amount of Western &amp; Mediterranean flavor is </a:t>
            </a:r>
            <a:r>
              <a:rPr b="1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just perfect!</a:t>
            </a:r>
            <a:endParaRPr/>
          </a:p>
        </p:txBody>
      </p:sp>
      <p:sp>
        <p:nvSpPr>
          <p:cNvPr id="277" name="Google Shape;277;p33"/>
          <p:cNvSpPr txBox="1"/>
          <p:nvPr/>
        </p:nvSpPr>
        <p:spPr>
          <a:xfrm>
            <a:off x="5209684" y="5663970"/>
            <a:ext cx="5570489" cy="1314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Poppins"/>
              <a:buNone/>
            </a:pPr>
            <a:r>
              <a:rPr b="0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Traveled all along from Michigan to New York just to taste this restaurant’s cooking. </a:t>
            </a:r>
            <a:r>
              <a:rPr b="1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Absolutely the best!</a:t>
            </a:r>
            <a:endParaRPr/>
          </a:p>
        </p:txBody>
      </p:sp>
      <p:sp>
        <p:nvSpPr>
          <p:cNvPr id="278" name="Google Shape;278;p33"/>
          <p:cNvSpPr txBox="1"/>
          <p:nvPr/>
        </p:nvSpPr>
        <p:spPr>
          <a:xfrm>
            <a:off x="4206384" y="4021685"/>
            <a:ext cx="5157094" cy="37422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Light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Travis Mills, 31, Food Vlogger</a:t>
            </a:r>
            <a:endParaRPr/>
          </a:p>
        </p:txBody>
      </p:sp>
      <p:sp>
        <p:nvSpPr>
          <p:cNvPr id="279" name="Google Shape;279;p33"/>
          <p:cNvSpPr txBox="1"/>
          <p:nvPr/>
        </p:nvSpPr>
        <p:spPr>
          <a:xfrm>
            <a:off x="5209684" y="7338397"/>
            <a:ext cx="5157094" cy="374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Light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Light"/>
                <a:ea typeface="Poppins Light"/>
                <a:cs typeface="Poppins Light"/>
                <a:sym typeface="Poppins Light"/>
              </a:rPr>
              <a:t>Rose Silverman, 25, Tourist</a:t>
            </a:r>
            <a:endParaRPr/>
          </a:p>
        </p:txBody>
      </p:sp>
      <p:pic>
        <p:nvPicPr>
          <p:cNvPr descr="joe-robles-602630-unsplash.jpg" id="280" name="Google Shape;280;p33"/>
          <p:cNvPicPr preferRelativeResize="0"/>
          <p:nvPr/>
        </p:nvPicPr>
        <p:blipFill rotWithShape="1">
          <a:blip r:embed="rId3">
            <a:alphaModFix/>
          </a:blip>
          <a:srcRect b="35171" l="3087" r="3087" t="2279"/>
          <a:stretch/>
        </p:blipFill>
        <p:spPr>
          <a:xfrm>
            <a:off x="8166849" y="1630698"/>
            <a:ext cx="2646388" cy="2646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dult-beautiful-brunette-2066039.jpg" id="281" name="Google Shape;281;p33"/>
          <p:cNvPicPr preferRelativeResize="0"/>
          <p:nvPr/>
        </p:nvPicPr>
        <p:blipFill rotWithShape="1">
          <a:blip r:embed="rId4">
            <a:alphaModFix/>
          </a:blip>
          <a:srcRect b="32662" l="0" r="0" t="669"/>
          <a:stretch/>
        </p:blipFill>
        <p:spPr>
          <a:xfrm>
            <a:off x="1867649" y="5554998"/>
            <a:ext cx="2646388" cy="264638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 txBox="1"/>
          <p:nvPr/>
        </p:nvSpPr>
        <p:spPr>
          <a:xfrm rot="5400000">
            <a:off x="10689586" y="8007073"/>
            <a:ext cx="3234718" cy="39731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283" name="Google Shape;283;p33"/>
          <p:cNvSpPr/>
          <p:nvPr/>
        </p:nvSpPr>
        <p:spPr>
          <a:xfrm rot="5400000">
            <a:off x="11648317" y="5847111"/>
            <a:ext cx="1392718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/>
          <p:nvPr/>
        </p:nvSpPr>
        <p:spPr>
          <a:xfrm>
            <a:off x="4063627" y="3834268"/>
            <a:ext cx="4877546" cy="114526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7200"/>
              <a:buFont typeface="Helvetica Neue"/>
              <a:buNone/>
            </a:pPr>
            <a:r>
              <a:rPr b="1" i="0" lang="en-US" sz="72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/>
          </a:p>
        </p:txBody>
      </p:sp>
      <p:sp>
        <p:nvSpPr>
          <p:cNvPr id="289" name="Google Shape;289;p34"/>
          <p:cNvSpPr txBox="1"/>
          <p:nvPr/>
        </p:nvSpPr>
        <p:spPr>
          <a:xfrm>
            <a:off x="4180910" y="5224034"/>
            <a:ext cx="4642980" cy="85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200"/>
              <a:buFont typeface="Poppins SemiBold"/>
              <a:buNone/>
            </a:pPr>
            <a:r>
              <a:rPr b="0" i="0" lang="en-US" sz="1200" u="none" cap="none" strike="noStrike">
                <a:solidFill>
                  <a:srgbClr val="122C3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escapade@foodtruck.com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200"/>
              <a:buFont typeface="Poppins SemiBold"/>
              <a:buNone/>
            </a:pPr>
            <a:r>
              <a:rPr b="0" i="0" lang="en-US" sz="1200" u="none" cap="none" strike="noStrike">
                <a:solidFill>
                  <a:srgbClr val="122C3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918-920-5001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200"/>
              <a:buFont typeface="Poppins SemiBold"/>
              <a:buNone/>
            </a:pPr>
            <a:r>
              <a:rPr b="0" i="0" lang="en-US" sz="1200" u="none" cap="none" strike="noStrike">
                <a:solidFill>
                  <a:srgbClr val="122C3D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www.escapade.com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ack-and-white-buying-city-1264937.jpg" id="79" name="Google Shape;79;p16"/>
          <p:cNvPicPr preferRelativeResize="0"/>
          <p:nvPr/>
        </p:nvPicPr>
        <p:blipFill rotWithShape="1">
          <a:blip r:embed="rId3">
            <a:alphaModFix/>
          </a:blip>
          <a:srcRect b="13637" l="16857" r="6111" t="162"/>
          <a:stretch/>
        </p:blipFill>
        <p:spPr>
          <a:xfrm>
            <a:off x="-31999" y="1934"/>
            <a:ext cx="13068798" cy="974973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Restaurant</a:t>
            </a: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667317" y="1592679"/>
            <a:ext cx="9520156" cy="1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Escapade is a seafood food truck restaurant based in Queens, New York. It has been in the industry since 2013 &amp; was opened by Alahmar al-Naderi who was an executive chef in Jeddah, Saudi Arabia.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-5001" y="10715"/>
            <a:ext cx="13014802" cy="3628504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uisine-delicious-dinner-1618873.jpg" id="88" name="Google Shape;88;p17"/>
          <p:cNvPicPr preferRelativeResize="0"/>
          <p:nvPr/>
        </p:nvPicPr>
        <p:blipFill rotWithShape="1">
          <a:blip r:embed="rId3">
            <a:alphaModFix/>
          </a:blip>
          <a:srcRect b="19081" l="0" r="0" t="1216"/>
          <a:stretch/>
        </p:blipFill>
        <p:spPr>
          <a:xfrm>
            <a:off x="7325237" y="1477565"/>
            <a:ext cx="5686823" cy="679862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Restaurant</a:t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955184" y="6105473"/>
            <a:ext cx="5157094" cy="1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To be able to provide excellent quality seafood dishes while lessening the overall food waste production.</a:t>
            </a: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9842849" y="8807173"/>
            <a:ext cx="3234719" cy="39731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93" name="Google Shape;93;p17"/>
          <p:cNvSpPr/>
          <p:nvPr/>
        </p:nvSpPr>
        <p:spPr>
          <a:xfrm>
            <a:off x="7475772" y="8951666"/>
            <a:ext cx="2244809" cy="26508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3399925" y="4784320"/>
            <a:ext cx="3647421" cy="773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 rot="5400000">
            <a:off x="-4703621" y="4493435"/>
            <a:ext cx="13014802" cy="3647421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dult-commerce-cook-375889.jpg" id="100" name="Google Shape;100;p18"/>
          <p:cNvPicPr preferRelativeResize="0"/>
          <p:nvPr/>
        </p:nvPicPr>
        <p:blipFill rotWithShape="1">
          <a:blip r:embed="rId3">
            <a:alphaModFix/>
          </a:blip>
          <a:srcRect b="0" l="23006" r="6399" t="0"/>
          <a:stretch/>
        </p:blipFill>
        <p:spPr>
          <a:xfrm>
            <a:off x="-6896" y="2232111"/>
            <a:ext cx="6838157" cy="679861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Restaurant</a:t>
            </a: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7650833" y="3944816"/>
            <a:ext cx="4618336" cy="328636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Poppins"/>
              <a:buNone/>
            </a:pPr>
            <a:r>
              <a:rPr b="1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A.</a:t>
            </a:r>
            <a:r>
              <a:rPr b="0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 Establish 10 branches across the country,</a:t>
            </a:r>
            <a:endParaRPr b="1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Poppins"/>
              <a:buNone/>
            </a:pPr>
            <a:r>
              <a:rPr b="1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B. </a:t>
            </a:r>
            <a:r>
              <a:rPr b="0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To acquire at least 3 Michelin stars, and</a:t>
            </a:r>
            <a:endParaRPr b="1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Poppins"/>
              <a:buNone/>
            </a:pPr>
            <a:r>
              <a:rPr b="1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C.</a:t>
            </a:r>
            <a:r>
              <a:rPr b="0" i="0" lang="en-US" sz="20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 To become a well-renowned seafood food truck restaurant in 2030.</a:t>
            </a:r>
            <a:endParaRPr b="1" i="0" sz="1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9837769" y="8821168"/>
            <a:ext cx="3234718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7496092" y="8965661"/>
            <a:ext cx="2244808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6943225" y="2913186"/>
            <a:ext cx="3647422" cy="773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chitecture-blur-city-1064136.jpg" id="111" name="Google Shape;111;p19"/>
          <p:cNvPicPr preferRelativeResize="0"/>
          <p:nvPr/>
        </p:nvPicPr>
        <p:blipFill rotWithShape="1">
          <a:blip r:embed="rId3">
            <a:alphaModFix/>
          </a:blip>
          <a:srcRect b="18417" l="17" r="18214" t="18417"/>
          <a:stretch/>
        </p:blipFill>
        <p:spPr>
          <a:xfrm>
            <a:off x="4397539" y="4365"/>
            <a:ext cx="8614521" cy="44355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Restaurant</a:t>
            </a: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684250" y="7009953"/>
            <a:ext cx="9104860" cy="78113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We incorporate our food operation with the qualities of integrity, minimalism &amp; elegance that transforms our food’s taste into something unique.</a:t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 rot="5400000">
            <a:off x="10689586" y="8007073"/>
            <a:ext cx="3234718" cy="39731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461992" y="5702953"/>
            <a:ext cx="3647421" cy="773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Philosophy</a:t>
            </a:r>
            <a:endParaRPr/>
          </a:p>
        </p:txBody>
      </p:sp>
      <p:sp>
        <p:nvSpPr>
          <p:cNvPr id="117" name="Google Shape;117;p19"/>
          <p:cNvSpPr/>
          <p:nvPr/>
        </p:nvSpPr>
        <p:spPr>
          <a:xfrm rot="5400000">
            <a:off x="11648317" y="5847111"/>
            <a:ext cx="1392718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-5001" y="-6218"/>
            <a:ext cx="13014802" cy="2605260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 rot="-5400000">
            <a:off x="-4322803" y="3432548"/>
            <a:ext cx="13014802" cy="4485257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OKL5OO0.jpg" id="124" name="Google Shape;124;p20"/>
          <p:cNvPicPr preferRelativeResize="0"/>
          <p:nvPr/>
        </p:nvPicPr>
        <p:blipFill rotWithShape="1">
          <a:blip r:embed="rId3">
            <a:alphaModFix/>
          </a:blip>
          <a:srcRect b="5823" l="0" r="0" t="5823"/>
          <a:stretch/>
        </p:blipFill>
        <p:spPr>
          <a:xfrm>
            <a:off x="703020" y="1502965"/>
            <a:ext cx="5686822" cy="7535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Restaurant</a:t>
            </a:r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7135851" y="2802578"/>
            <a:ext cx="5157094" cy="2001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Food service has been one of the most competitive businesses in the industry that attracts millions of people the whole year. This is a worthwhile business to invest in the area because:</a:t>
            </a:r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9842849" y="489968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129" name="Google Shape;129;p20"/>
          <p:cNvSpPr/>
          <p:nvPr/>
        </p:nvSpPr>
        <p:spPr>
          <a:xfrm>
            <a:off x="7475772" y="634461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6447925" y="1699361"/>
            <a:ext cx="3647421" cy="773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Outlook</a:t>
            </a:r>
            <a:endParaRPr/>
          </a:p>
        </p:txBody>
      </p:sp>
      <p:sp>
        <p:nvSpPr>
          <p:cNvPr id="131" name="Google Shape;131;p20"/>
          <p:cNvSpPr txBox="1"/>
          <p:nvPr/>
        </p:nvSpPr>
        <p:spPr>
          <a:xfrm>
            <a:off x="6994300" y="5141000"/>
            <a:ext cx="5440200" cy="3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Survey says in 2016 that only 3 out of 500 restaurants in Queens have Michelin star.</a:t>
            </a:r>
            <a:b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Clients seeking competent &amp; synergy staff.</a:t>
            </a:r>
            <a:b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Up to 50 restaurants are closing down on a yearly basis</a:t>
            </a:r>
            <a:b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•	Clients seek restaurants that retain quality standards.</a:t>
            </a:r>
            <a:br>
              <a:rPr b="0" i="0" lang="en-US" sz="18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Restaurant</a:t>
            </a:r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1143776" y="4256366"/>
            <a:ext cx="5157095" cy="27648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Type of Industry:</a:t>
            </a:r>
            <a:endParaRPr/>
          </a:p>
          <a:p>
            <a:pPr indent="0" lvl="0" marL="0" marR="0" rtl="0" algn="l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Business Structure:</a:t>
            </a:r>
            <a:endParaRPr/>
          </a:p>
          <a:p>
            <a:pPr indent="0" lvl="0" marL="0" marR="0" rtl="0" algn="l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Ownership:</a:t>
            </a:r>
            <a:endParaRPr/>
          </a:p>
        </p:txBody>
      </p:sp>
      <p:sp>
        <p:nvSpPr>
          <p:cNvPr id="139" name="Google Shape;139;p21"/>
          <p:cNvSpPr txBox="1"/>
          <p:nvPr/>
        </p:nvSpPr>
        <p:spPr>
          <a:xfrm>
            <a:off x="9842849" y="8832082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140" name="Google Shape;140;p21"/>
          <p:cNvSpPr/>
          <p:nvPr/>
        </p:nvSpPr>
        <p:spPr>
          <a:xfrm>
            <a:off x="7475772" y="8976575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656725" y="1786998"/>
            <a:ext cx="6431346" cy="1509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4800"/>
              <a:buFont typeface="Helvetica Neue"/>
              <a:buNone/>
            </a:pPr>
            <a:r>
              <a:rPr b="1" i="0" lang="en-US" sz="4800" u="none" cap="none" strike="noStrike">
                <a:solidFill>
                  <a:srgbClr val="122C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Organizational Structure</a:t>
            </a:r>
            <a:endParaRPr/>
          </a:p>
        </p:txBody>
      </p:sp>
      <p:sp>
        <p:nvSpPr>
          <p:cNvPr id="142" name="Google Shape;142;p21"/>
          <p:cNvSpPr txBox="1"/>
          <p:nvPr/>
        </p:nvSpPr>
        <p:spPr>
          <a:xfrm>
            <a:off x="4936843" y="4256366"/>
            <a:ext cx="6212980" cy="27648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Food Truck Service, Restaurant</a:t>
            </a:r>
            <a:endParaRPr/>
          </a:p>
          <a:p>
            <a:pPr indent="0" lvl="0" marL="0" marR="0" rtl="0" algn="l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Sole Proprietorship</a:t>
            </a:r>
            <a:endParaRPr/>
          </a:p>
          <a:p>
            <a:pPr indent="0" lvl="0" marL="0" marR="0" rtl="0" algn="l">
              <a:lnSpc>
                <a:spcPct val="27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Sole Proprietorship, Alahmar Al-Naderi</a:t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-5001" y="8200883"/>
            <a:ext cx="13014802" cy="1577893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833469" y="430015"/>
            <a:ext cx="2315903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800"/>
              <a:buFont typeface="Poppins Medium"/>
              <a:buNone/>
            </a:pPr>
            <a:r>
              <a:rPr b="0" i="0" lang="en-US" sz="18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Restaurant</a:t>
            </a:r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711150" y="464691"/>
            <a:ext cx="18654" cy="318283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1161771" y="2595505"/>
            <a:ext cx="5157094" cy="331483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375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Owner &amp; Chairman:</a:t>
            </a:r>
            <a:endParaRPr/>
          </a:p>
          <a:p>
            <a:pPr indent="0" lvl="0" marL="0" marR="0" rtl="0" algn="l">
              <a:lnSpc>
                <a:spcPct val="375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Executive Chef:</a:t>
            </a:r>
            <a:endParaRPr/>
          </a:p>
          <a:p>
            <a:pPr indent="0" lvl="0" marL="0" marR="0" rtl="0" algn="l">
              <a:lnSpc>
                <a:spcPct val="375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1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Sous Chef:</a:t>
            </a:r>
            <a:endParaRPr/>
          </a:p>
        </p:txBody>
      </p:sp>
      <p:sp>
        <p:nvSpPr>
          <p:cNvPr id="151" name="Google Shape;151;p22"/>
          <p:cNvSpPr txBox="1"/>
          <p:nvPr/>
        </p:nvSpPr>
        <p:spPr>
          <a:xfrm>
            <a:off x="677682" y="8832082"/>
            <a:ext cx="3234719" cy="39732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1400"/>
              <a:buFont typeface="Poppins Medium"/>
              <a:buNone/>
            </a:pPr>
            <a:r>
              <a:rPr b="0" i="0" lang="en-US" sz="1400" u="none" cap="none" strike="noStrike">
                <a:solidFill>
                  <a:srgbClr val="122C3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escapade@foodtruck.com</a:t>
            </a:r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3208572" y="8976575"/>
            <a:ext cx="2244809" cy="26509"/>
          </a:xfrm>
          <a:prstGeom prst="rect">
            <a:avLst/>
          </a:prstGeom>
          <a:solidFill>
            <a:srgbClr val="122C3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161004" y="2583078"/>
            <a:ext cx="9304800" cy="1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lang="en-US" sz="2400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        </a:t>
            </a: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◦	The highest ranking officer. 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        ◦	Has influence over the direction of the company.</a:t>
            </a:r>
            <a:b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-5001" y="8198446"/>
            <a:ext cx="13014802" cy="1577893"/>
          </a:xfrm>
          <a:prstGeom prst="rect">
            <a:avLst/>
          </a:prstGeom>
          <a:solidFill>
            <a:srgbClr val="5E5E5E">
              <a:alpha val="5098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3836204" y="3856182"/>
            <a:ext cx="8298900" cy="7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◦	Menu creation, staff management, kitchen   control, plating design &amp; cost control.</a:t>
            </a: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3836204" y="5199116"/>
            <a:ext cx="9304800" cy="19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◦	Assistant of the executive chef.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            ◦	Assigns schedules.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◦	Executive chef substitute.</a:t>
            </a:r>
            <a:endParaRPr/>
          </a:p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C3D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  <a:t>	◦	Controls order &amp; cleanliness</a:t>
            </a:r>
            <a:br>
              <a:rPr b="0" i="0" lang="en-US" sz="2400" u="none" cap="none" strike="noStrike">
                <a:solidFill>
                  <a:srgbClr val="122C3D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