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9753600" cx="13004800"/>
  <p:notesSz cx="6858000" cy="9144000"/>
  <p:embeddedFontLst>
    <p:embeddedFont>
      <p:font typeface="Montserrat SemiBold"/>
      <p:regular r:id="rId24"/>
      <p:bold r:id="rId25"/>
      <p:italic r:id="rId26"/>
      <p:boldItalic r:id="rId27"/>
    </p:embeddedFont>
    <p:embeddedFont>
      <p:font typeface="Montserrat"/>
      <p:regular r:id="rId28"/>
      <p:bold r:id="rId29"/>
      <p:italic r:id="rId30"/>
      <p:boldItalic r:id="rId31"/>
    </p:embeddedFont>
    <p:embeddedFont>
      <p:font typeface="Lato"/>
      <p:bold r:id="rId32"/>
      <p:boldItalic r:id="rId33"/>
    </p:embeddedFont>
    <p:embeddedFont>
      <p:font typeface="Montserrat Medium"/>
      <p:regular r:id="rId34"/>
      <p:bold r:id="rId35"/>
      <p:italic r:id="rId36"/>
      <p:boldItalic r:id="rId37"/>
    </p:embeddedFont>
    <p:embeddedFont>
      <p:font typeface="Lora"/>
      <p:regular r:id="rId38"/>
      <p:bold r:id="rId39"/>
      <p:italic r:id="rId40"/>
      <p:boldItalic r:id="rId41"/>
    </p:embeddedFont>
    <p:embeddedFont>
      <p:font typeface="Montserrat Light"/>
      <p:regular r:id="rId42"/>
      <p:bold r:id="rId43"/>
      <p:italic r:id="rId44"/>
      <p:boldItalic r:id="rId45"/>
    </p:embeddedFont>
    <p:embeddedFont>
      <p:font typeface="Helvetica Neue"/>
      <p:regular r:id="rId46"/>
      <p:bold r:id="rId47"/>
      <p:italic r:id="rId48"/>
      <p:boldItalic r:id="rId49"/>
    </p:embeddedFont>
    <p:embeddedFont>
      <p:font typeface="Poppins SemiBold"/>
      <p:regular r:id="rId50"/>
      <p:bold r:id="rId51"/>
      <p:italic r:id="rId52"/>
      <p:boldItalic r:id="rId53"/>
    </p:embeddedFont>
    <p:embeddedFont>
      <p:font typeface="Helvetica Neue Light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F72E24FD-1777-43BF-BAD8-81837016D1AF}">
  <a:tblStyle styleId="{F72E24FD-1777-43BF-BAD8-81837016D1AF}" styleName="Table_0"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B5B5C1"/>
          </a:solidFill>
        </a:fill>
      </a:tcStyle>
    </a:wholeTbl>
    <a:band1H>
      <a:tcTxStyle/>
    </a:band1H>
    <a:band2H>
      <a:tcTxStyle b="off" i="off"/>
      <a:tcStyle>
        <a:fill>
          <a:solidFill>
            <a:srgbClr val="9A9AA5"/>
          </a:solidFill>
        </a:fill>
      </a:tcStyle>
    </a:band2H>
    <a:band1V>
      <a:tcTxStyle/>
    </a:band1V>
    <a:band2V>
      <a:tcTxStyle/>
    </a:band2V>
    <a:lastCol>
      <a:tcTxStyle/>
    </a:lastCol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798089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798089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ora-italic.fntdata"/><Relationship Id="rId42" Type="http://schemas.openxmlformats.org/officeDocument/2006/relationships/font" Target="fonts/MontserratLight-regular.fntdata"/><Relationship Id="rId41" Type="http://schemas.openxmlformats.org/officeDocument/2006/relationships/font" Target="fonts/Lora-boldItalic.fntdata"/><Relationship Id="rId44" Type="http://schemas.openxmlformats.org/officeDocument/2006/relationships/font" Target="fonts/MontserratLight-italic.fntdata"/><Relationship Id="rId43" Type="http://schemas.openxmlformats.org/officeDocument/2006/relationships/font" Target="fonts/MontserratLight-bold.fntdata"/><Relationship Id="rId46" Type="http://schemas.openxmlformats.org/officeDocument/2006/relationships/font" Target="fonts/HelveticaNeue-regular.fntdata"/><Relationship Id="rId45" Type="http://schemas.openxmlformats.org/officeDocument/2006/relationships/font" Target="fonts/MontserratLight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HelveticaNeue-italic.fntdata"/><Relationship Id="rId47" Type="http://schemas.openxmlformats.org/officeDocument/2006/relationships/font" Target="fonts/HelveticaNeue-bold.fntdata"/><Relationship Id="rId49" Type="http://schemas.openxmlformats.org/officeDocument/2006/relationships/font" Target="fonts/HelveticaNeue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33" Type="http://schemas.openxmlformats.org/officeDocument/2006/relationships/font" Target="fonts/Lato-boldItalic.fntdata"/><Relationship Id="rId32" Type="http://schemas.openxmlformats.org/officeDocument/2006/relationships/font" Target="fonts/Lato-bold.fntdata"/><Relationship Id="rId35" Type="http://schemas.openxmlformats.org/officeDocument/2006/relationships/font" Target="fonts/MontserratMedium-bold.fntdata"/><Relationship Id="rId34" Type="http://schemas.openxmlformats.org/officeDocument/2006/relationships/font" Target="fonts/MontserratMedium-regular.fntdata"/><Relationship Id="rId37" Type="http://schemas.openxmlformats.org/officeDocument/2006/relationships/font" Target="fonts/MontserratMedium-boldItalic.fntdata"/><Relationship Id="rId36" Type="http://schemas.openxmlformats.org/officeDocument/2006/relationships/font" Target="fonts/MontserratMedium-italic.fntdata"/><Relationship Id="rId39" Type="http://schemas.openxmlformats.org/officeDocument/2006/relationships/font" Target="fonts/Lora-bold.fntdata"/><Relationship Id="rId38" Type="http://schemas.openxmlformats.org/officeDocument/2006/relationships/font" Target="fonts/Lora-regular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MontserratSemiBold-regular.fntdata"/><Relationship Id="rId23" Type="http://schemas.openxmlformats.org/officeDocument/2006/relationships/slide" Target="slides/slide18.xml"/><Relationship Id="rId26" Type="http://schemas.openxmlformats.org/officeDocument/2006/relationships/font" Target="fonts/MontserratSemiBold-italic.fntdata"/><Relationship Id="rId25" Type="http://schemas.openxmlformats.org/officeDocument/2006/relationships/font" Target="fonts/MontserratSemiBold-bold.fntdata"/><Relationship Id="rId28" Type="http://schemas.openxmlformats.org/officeDocument/2006/relationships/font" Target="fonts/Montserrat-regular.fntdata"/><Relationship Id="rId27" Type="http://schemas.openxmlformats.org/officeDocument/2006/relationships/font" Target="fonts/MontserratSemiBold-boldItalic.fntdata"/><Relationship Id="rId29" Type="http://schemas.openxmlformats.org/officeDocument/2006/relationships/font" Target="fonts/Montserrat-bold.fntdata"/><Relationship Id="rId51" Type="http://schemas.openxmlformats.org/officeDocument/2006/relationships/font" Target="fonts/PoppinsSemiBold-bold.fntdata"/><Relationship Id="rId50" Type="http://schemas.openxmlformats.org/officeDocument/2006/relationships/font" Target="fonts/PoppinsSemiBold-regular.fntdata"/><Relationship Id="rId53" Type="http://schemas.openxmlformats.org/officeDocument/2006/relationships/font" Target="fonts/PoppinsSemiBold-boldItalic.fntdata"/><Relationship Id="rId52" Type="http://schemas.openxmlformats.org/officeDocument/2006/relationships/font" Target="fonts/PoppinsSemiBold-italic.fntdata"/><Relationship Id="rId11" Type="http://schemas.openxmlformats.org/officeDocument/2006/relationships/slide" Target="slides/slide6.xml"/><Relationship Id="rId55" Type="http://schemas.openxmlformats.org/officeDocument/2006/relationships/font" Target="fonts/HelveticaNeueLight-bold.fntdata"/><Relationship Id="rId10" Type="http://schemas.openxmlformats.org/officeDocument/2006/relationships/slide" Target="slides/slide5.xml"/><Relationship Id="rId54" Type="http://schemas.openxmlformats.org/officeDocument/2006/relationships/font" Target="fonts/HelveticaNeueLight-regular.fntdata"/><Relationship Id="rId13" Type="http://schemas.openxmlformats.org/officeDocument/2006/relationships/slide" Target="slides/slide8.xml"/><Relationship Id="rId57" Type="http://schemas.openxmlformats.org/officeDocument/2006/relationships/font" Target="fonts/HelveticaNeueLight-boldItalic.fntdata"/><Relationship Id="rId12" Type="http://schemas.openxmlformats.org/officeDocument/2006/relationships/slide" Target="slides/slide7.xml"/><Relationship Id="rId56" Type="http://schemas.openxmlformats.org/officeDocument/2006/relationships/font" Target="fonts/HelveticaNeueLight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Bullets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900853" y="2898986"/>
            <a:ext cx="11203094" cy="49580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498475" lvl="0" marL="4572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1pPr>
            <a:lvl2pPr indent="-498475" lvl="1" marL="9144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2pPr>
            <a:lvl3pPr indent="-498475" lvl="2" marL="13716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3pPr>
            <a:lvl4pPr indent="-498475" lvl="3" marL="18288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4pPr>
            <a:lvl5pPr indent="-498475" lvl="4" marL="22860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Quote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1273386" y="5994400"/>
            <a:ext cx="10464802" cy="38926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i="1" sz="22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2" type="body"/>
          </p:nvPr>
        </p:nvSpPr>
        <p:spPr>
          <a:xfrm>
            <a:off x="1273386" y="4399192"/>
            <a:ext cx="10464802" cy="562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  <a:defRPr sz="3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">
  <p:cSld name="Photo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/>
          <p:nvPr>
            <p:ph idx="2" type="pic"/>
          </p:nvPr>
        </p:nvSpPr>
        <p:spPr>
          <a:xfrm>
            <a:off x="-1" y="1219199"/>
            <a:ext cx="13004801" cy="7315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Subtitl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948266" y="2445173"/>
            <a:ext cx="11108268" cy="2479041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948266" y="4991946"/>
            <a:ext cx="11108268" cy="84666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Horizontal">
  <p:cSld name="Photo - Horizontal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>
            <p:ph idx="2" type="pic"/>
          </p:nvPr>
        </p:nvSpPr>
        <p:spPr>
          <a:xfrm>
            <a:off x="1667183" y="1578186"/>
            <a:ext cx="9672321" cy="466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type="title"/>
          </p:nvPr>
        </p:nvSpPr>
        <p:spPr>
          <a:xfrm>
            <a:off x="338666" y="6292426"/>
            <a:ext cx="12327468" cy="1070188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38666" y="7321973"/>
            <a:ext cx="12327468" cy="846667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Center">
  <p:cSld name="Title - Cen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948266" y="3637279"/>
            <a:ext cx="11108268" cy="247904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Vertical">
  <p:cSld name="Photo - Vertical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>
            <p:ph idx="2" type="pic"/>
          </p:nvPr>
        </p:nvSpPr>
        <p:spPr>
          <a:xfrm>
            <a:off x="7021856" y="1727199"/>
            <a:ext cx="5080002" cy="6116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" name="Google Shape;27;p6"/>
          <p:cNvSpPr txBox="1"/>
          <p:nvPr>
            <p:ph type="title"/>
          </p:nvPr>
        </p:nvSpPr>
        <p:spPr>
          <a:xfrm>
            <a:off x="880533" y="1727199"/>
            <a:ext cx="5452534" cy="2959948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Helvetica Neue"/>
              <a:buNone/>
              <a:defRPr sz="5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880533" y="4700693"/>
            <a:ext cx="5452534" cy="305477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Top">
  <p:cSld name="Title - Top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Bullets &amp; Photo">
  <p:cSld name="Title, Bullets &amp; Photo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>
            <p:ph idx="2" type="pic"/>
          </p:nvPr>
        </p:nvSpPr>
        <p:spPr>
          <a:xfrm>
            <a:off x="7023946" y="2898986"/>
            <a:ext cx="5080002" cy="4958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900853" y="2898986"/>
            <a:ext cx="5452534" cy="49580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434975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1pPr>
            <a:lvl2pPr indent="-434975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2pPr>
            <a:lvl3pPr indent="-434975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3pPr>
            <a:lvl4pPr indent="-434975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4pPr>
            <a:lvl5pPr indent="-434975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s">
  <p:cSld name="Bulle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idx="1" type="body"/>
          </p:nvPr>
        </p:nvSpPr>
        <p:spPr>
          <a:xfrm>
            <a:off x="900853" y="2167466"/>
            <a:ext cx="11203094" cy="5418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498475" lvl="0" marL="4572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1pPr>
            <a:lvl2pPr indent="-498475" lvl="1" marL="9144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2pPr>
            <a:lvl3pPr indent="-498475" lvl="2" marL="13716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3pPr>
            <a:lvl4pPr indent="-498475" lvl="3" marL="18288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4pPr>
            <a:lvl5pPr indent="-498475" lvl="4" marL="22860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3 Up">
  <p:cSld name="Photo - 3 Up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>
            <p:ph idx="2" type="pic"/>
          </p:nvPr>
        </p:nvSpPr>
        <p:spPr>
          <a:xfrm>
            <a:off x="8405706" y="4978400"/>
            <a:ext cx="3948855" cy="29599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3" name="Google Shape;43;p10"/>
          <p:cNvSpPr/>
          <p:nvPr>
            <p:ph idx="3" type="pic"/>
          </p:nvPr>
        </p:nvSpPr>
        <p:spPr>
          <a:xfrm>
            <a:off x="8405707" y="1822026"/>
            <a:ext cx="3948854" cy="2959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4" name="Google Shape;44;p10"/>
          <p:cNvSpPr/>
          <p:nvPr>
            <p:ph idx="4" type="pic"/>
          </p:nvPr>
        </p:nvSpPr>
        <p:spPr>
          <a:xfrm>
            <a:off x="643466" y="1822026"/>
            <a:ext cx="7559041" cy="6116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48266" y="2445173"/>
            <a:ext cx="11108268" cy="2479041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48266" y="4991946"/>
            <a:ext cx="11108268" cy="84666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5.jpg"/><Relationship Id="rId5" Type="http://schemas.openxmlformats.org/officeDocument/2006/relationships/image" Target="../media/image16.jpg"/><Relationship Id="rId6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6495274" y="7446645"/>
            <a:ext cx="5765404" cy="2453138"/>
          </a:xfrm>
          <a:prstGeom prst="rect">
            <a:avLst/>
          </a:pr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8438744" y="8441366"/>
            <a:ext cx="3342878" cy="32145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"/>
              <a:buNone/>
            </a:pPr>
            <a:r>
              <a:rPr b="0" baseline="-25000" i="0" lang="en-US" sz="2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lunarfilmsinc.com</a:t>
            </a: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726083" y="717055"/>
            <a:ext cx="1589352" cy="106626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2000"/>
              <a:buFont typeface="Lato"/>
              <a:buNone/>
            </a:pPr>
            <a:r>
              <a:rPr b="1" i="0" lang="en-US" sz="2000" u="none" cap="none" strike="noStrike">
                <a:solidFill>
                  <a:srgbClr val="2C2C2C"/>
                </a:solidFill>
                <a:latin typeface="Lato"/>
                <a:ea typeface="Lato"/>
                <a:cs typeface="Lato"/>
                <a:sym typeface="Lato"/>
              </a:rPr>
              <a:t>Lunar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2000"/>
              <a:buFont typeface="Lato"/>
              <a:buNone/>
            </a:pPr>
            <a:r>
              <a:rPr b="1" i="0" lang="en-US" sz="2000" u="none" cap="none" strike="noStrike">
                <a:solidFill>
                  <a:srgbClr val="2C2C2C"/>
                </a:solidFill>
                <a:latin typeface="Lato"/>
                <a:ea typeface="Lato"/>
                <a:cs typeface="Lato"/>
                <a:sym typeface="Lato"/>
              </a:rPr>
              <a:t>Films Inc.</a:t>
            </a: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1118177" y="5920840"/>
            <a:ext cx="3758623" cy="1119237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2800"/>
              <a:buFont typeface="Montserrat"/>
              <a:buNone/>
            </a:pPr>
            <a:r>
              <a:rPr b="0" baseline="30000" i="0" lang="en-US" sz="2800" u="none" cap="none" strike="noStrike">
                <a:solidFill>
                  <a:srgbClr val="2C2C2C"/>
                </a:solidFill>
                <a:latin typeface="Montserrat"/>
                <a:ea typeface="Montserrat"/>
                <a:cs typeface="Montserrat"/>
                <a:sym typeface="Montserrat"/>
              </a:rPr>
              <a:t>A Film Proposal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2800"/>
              <a:buFont typeface="Montserrat"/>
              <a:buNone/>
            </a:pPr>
            <a:r>
              <a:rPr b="0" baseline="30000" i="0" lang="en-US" sz="2800" u="none" cap="none" strike="noStrike">
                <a:solidFill>
                  <a:srgbClr val="2C2C2C"/>
                </a:solidFill>
                <a:latin typeface="Montserrat"/>
                <a:ea typeface="Montserrat"/>
                <a:cs typeface="Montserrat"/>
                <a:sym typeface="Montserrat"/>
              </a:rPr>
              <a:t>by Lunar Films Inc.</a:t>
            </a: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707310" y="8764018"/>
            <a:ext cx="3013842" cy="295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454142"/>
                </a:solidFill>
                <a:latin typeface="Montserrat"/>
                <a:ea typeface="Montserrat"/>
                <a:cs typeface="Montserrat"/>
                <a:sym typeface="Montserrat"/>
              </a:rPr>
              <a:t>October 19, 2026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2849" y="647592"/>
            <a:ext cx="372628" cy="295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221" l="6849" r="5472" t="21624"/>
          <a:stretch/>
        </p:blipFill>
        <p:spPr>
          <a:xfrm flipH="1">
            <a:off x="6515100" y="-80103"/>
            <a:ext cx="5765336" cy="71935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/>
          <p:nvPr/>
        </p:nvSpPr>
        <p:spPr>
          <a:xfrm>
            <a:off x="603316" y="3390289"/>
            <a:ext cx="5024835" cy="2192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525"/>
              </a:buClr>
              <a:buSzPts val="6500"/>
              <a:buFont typeface="Montserrat SemiBold"/>
              <a:buNone/>
            </a:pPr>
            <a:r>
              <a:rPr b="0" i="0" lang="en-US" sz="6500" u="none" cap="none" strike="noStrike">
                <a:solidFill>
                  <a:srgbClr val="29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Dreams of Tomorrow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/>
          <p:nvPr/>
        </p:nvSpPr>
        <p:spPr>
          <a:xfrm>
            <a:off x="11534352" y="-146183"/>
            <a:ext cx="1671805" cy="10045966"/>
          </a:xfrm>
          <a:prstGeom prst="rect">
            <a:avLst/>
          </a:pr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" name="Google Shape;177;p23"/>
          <p:cNvSpPr/>
          <p:nvPr/>
        </p:nvSpPr>
        <p:spPr>
          <a:xfrm>
            <a:off x="-108066" y="-146183"/>
            <a:ext cx="6580090" cy="10045966"/>
          </a:xfrm>
          <a:prstGeom prst="rect">
            <a:avLst/>
          </a:pr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8" name="Google Shape;178;p23"/>
          <p:cNvSpPr/>
          <p:nvPr/>
        </p:nvSpPr>
        <p:spPr>
          <a:xfrm>
            <a:off x="4685629" y="744479"/>
            <a:ext cx="7576697" cy="36667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" name="Google Shape;179;p23"/>
          <p:cNvSpPr/>
          <p:nvPr/>
        </p:nvSpPr>
        <p:spPr>
          <a:xfrm>
            <a:off x="4685629" y="5358812"/>
            <a:ext cx="7576697" cy="36667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0" name="Google Shape;180;p23"/>
          <p:cNvPicPr preferRelativeResize="0"/>
          <p:nvPr/>
        </p:nvPicPr>
        <p:blipFill rotWithShape="1">
          <a:blip r:embed="rId3">
            <a:alphaModFix/>
          </a:blip>
          <a:srcRect b="46000" l="21804" r="21803" t="16405"/>
          <a:stretch/>
        </p:blipFill>
        <p:spPr>
          <a:xfrm>
            <a:off x="719013" y="5358812"/>
            <a:ext cx="3666762" cy="366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 rotWithShape="1">
          <a:blip r:embed="rId4">
            <a:alphaModFix/>
          </a:blip>
          <a:srcRect b="16148" l="13194" r="13195" t="34293"/>
          <a:stretch/>
        </p:blipFill>
        <p:spPr>
          <a:xfrm>
            <a:off x="720600" y="728025"/>
            <a:ext cx="3663535" cy="369972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3"/>
          <p:cNvSpPr/>
          <p:nvPr/>
        </p:nvSpPr>
        <p:spPr>
          <a:xfrm>
            <a:off x="5297189" y="6780921"/>
            <a:ext cx="6305006" cy="175473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525"/>
              </a:buClr>
              <a:buSzPts val="1800"/>
              <a:buFont typeface="Montserrat"/>
              <a:buNone/>
            </a:pPr>
            <a:r>
              <a:rPr b="0" baseline="30000" i="0" lang="en-US" sz="1800" u="none" cap="none" strike="noStrike">
                <a:solidFill>
                  <a:srgbClr val="292525"/>
                </a:solidFill>
                <a:latin typeface="Montserrat"/>
                <a:ea typeface="Montserrat"/>
                <a:cs typeface="Montserrat"/>
                <a:sym typeface="Montserrat"/>
              </a:rPr>
              <a:t>Maureen Giltner (Megan) - Gainer rise to fame from her performance in the                   off-broadway show, “Imagination”.  She has been a performer all her life,                                     starting off with school plays, community centers &amp; eventually studied                                       university with a major in acting.</a:t>
            </a:r>
            <a:endParaRPr b="0" baseline="30000" i="0" sz="1800" u="none" cap="none" strike="noStrike">
              <a:solidFill>
                <a:srgbClr val="29252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23"/>
          <p:cNvSpPr/>
          <p:nvPr/>
        </p:nvSpPr>
        <p:spPr>
          <a:xfrm>
            <a:off x="5248616" y="6027970"/>
            <a:ext cx="5585361" cy="435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525"/>
              </a:buClr>
              <a:buSzPts val="2500"/>
              <a:buFont typeface="Montserrat Medium"/>
              <a:buNone/>
            </a:pPr>
            <a:r>
              <a:rPr b="0" i="0" lang="en-US" sz="2500" u="none" cap="none" strike="noStrike">
                <a:solidFill>
                  <a:srgbClr val="2925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Maureen Giltner (Megan)</a:t>
            </a:r>
            <a:endParaRPr/>
          </a:p>
        </p:txBody>
      </p:sp>
      <p:sp>
        <p:nvSpPr>
          <p:cNvPr id="184" name="Google Shape;184;p23"/>
          <p:cNvSpPr/>
          <p:nvPr/>
        </p:nvSpPr>
        <p:spPr>
          <a:xfrm>
            <a:off x="5321474" y="2425561"/>
            <a:ext cx="6305006" cy="131153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525"/>
              </a:buClr>
              <a:buSzPts val="1800"/>
              <a:buFont typeface="Montserrat"/>
              <a:buNone/>
            </a:pPr>
            <a:r>
              <a:rPr b="0" baseline="30000" i="0" lang="en-US" sz="1800" u="none" cap="none" strike="noStrike">
                <a:solidFill>
                  <a:srgbClr val="292525"/>
                </a:solidFill>
                <a:latin typeface="Montserrat"/>
                <a:ea typeface="Montserrat"/>
                <a:cs typeface="Montserrat"/>
                <a:sym typeface="Montserrat"/>
              </a:rPr>
              <a:t>William Durant (Freddy) - is a Silver World nominee for his work in the show,                      “The Great Dog”, William has been in national commercials &amp; short skits                               around Manchester’s theatre community.</a:t>
            </a:r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5272902" y="1583447"/>
            <a:ext cx="5372702" cy="435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525"/>
              </a:buClr>
              <a:buSzPts val="2500"/>
              <a:buFont typeface="Montserrat Medium"/>
              <a:buNone/>
            </a:pPr>
            <a:r>
              <a:rPr b="0" i="0" lang="en-US" sz="2500" u="none" cap="none" strike="noStrike">
                <a:solidFill>
                  <a:srgbClr val="2925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William Durant (Freddy)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/>
          <p:nvPr/>
        </p:nvSpPr>
        <p:spPr>
          <a:xfrm>
            <a:off x="11534352" y="-146183"/>
            <a:ext cx="1671805" cy="10045966"/>
          </a:xfrm>
          <a:prstGeom prst="rect">
            <a:avLst/>
          </a:pr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1" name="Google Shape;191;p24"/>
          <p:cNvSpPr/>
          <p:nvPr/>
        </p:nvSpPr>
        <p:spPr>
          <a:xfrm>
            <a:off x="-141866" y="-146183"/>
            <a:ext cx="6613890" cy="10045966"/>
          </a:xfrm>
          <a:prstGeom prst="rect">
            <a:avLst/>
          </a:pr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2" name="Google Shape;192;p24"/>
          <p:cNvSpPr/>
          <p:nvPr/>
        </p:nvSpPr>
        <p:spPr>
          <a:xfrm>
            <a:off x="4687923" y="719666"/>
            <a:ext cx="7572109" cy="36667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3" name="Google Shape;193;p24"/>
          <p:cNvSpPr/>
          <p:nvPr/>
        </p:nvSpPr>
        <p:spPr>
          <a:xfrm>
            <a:off x="4687923" y="5334000"/>
            <a:ext cx="7572109" cy="36667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4" name="Google Shape;194;p24"/>
          <p:cNvSpPr/>
          <p:nvPr/>
        </p:nvSpPr>
        <p:spPr>
          <a:xfrm>
            <a:off x="5149617" y="6529600"/>
            <a:ext cx="6305006" cy="2270706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525"/>
              </a:buClr>
              <a:buSzPts val="1800"/>
              <a:buFont typeface="Montserrat"/>
              <a:buNone/>
            </a:pPr>
            <a:r>
              <a:rPr b="0" baseline="30000" i="0" lang="en-US" sz="1800" u="none" cap="none" strike="noStrike">
                <a:solidFill>
                  <a:srgbClr val="292525"/>
                </a:solidFill>
                <a:latin typeface="Montserrat"/>
                <a:ea typeface="Montserrat"/>
                <a:cs typeface="Montserrat"/>
                <a:sym typeface="Montserrat"/>
              </a:rPr>
              <a:t>Jeffrey McGruder (Ryan) - Was crowned Best Director for The Young                                           Thespians Academe Film Fest for his work on a short film called, “Skippy”,                             Dream of Tomorrow is Jeff’s first full-length feature film to direct.  His                                        experience mostly focused on directing shorts &amp; artistic music videos that                                you may be familiar with.</a:t>
            </a:r>
            <a:endParaRPr/>
          </a:p>
        </p:txBody>
      </p:sp>
      <p:sp>
        <p:nvSpPr>
          <p:cNvPr id="195" name="Google Shape;195;p24"/>
          <p:cNvSpPr/>
          <p:nvPr/>
        </p:nvSpPr>
        <p:spPr>
          <a:xfrm>
            <a:off x="5095861" y="5952357"/>
            <a:ext cx="5585361" cy="435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525"/>
              </a:buClr>
              <a:buSzPts val="2500"/>
              <a:buFont typeface="Montserrat Medium"/>
              <a:buNone/>
            </a:pPr>
            <a:r>
              <a:rPr b="0" i="0" lang="en-US" sz="2500" u="none" cap="none" strike="noStrike">
                <a:solidFill>
                  <a:srgbClr val="2925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Jeffrey McGruder (Ryan)</a:t>
            </a:r>
            <a:endParaRPr/>
          </a:p>
        </p:txBody>
      </p:sp>
      <p:sp>
        <p:nvSpPr>
          <p:cNvPr id="196" name="Google Shape;196;p24"/>
          <p:cNvSpPr/>
          <p:nvPr/>
        </p:nvSpPr>
        <p:spPr>
          <a:xfrm>
            <a:off x="5168720" y="2192573"/>
            <a:ext cx="6305006" cy="1754732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525"/>
              </a:buClr>
              <a:buSzPts val="1800"/>
              <a:buFont typeface="Montserrat"/>
              <a:buNone/>
            </a:pPr>
            <a:r>
              <a:rPr b="0" baseline="30000" i="0" lang="en-US" sz="1800" u="none" cap="none" strike="noStrike">
                <a:solidFill>
                  <a:srgbClr val="292525"/>
                </a:solidFill>
                <a:latin typeface="Montserrat"/>
                <a:ea typeface="Montserrat"/>
                <a:cs typeface="Montserrat"/>
                <a:sym typeface="Montserrat"/>
              </a:rPr>
              <a:t>Shelia Ingersoll (Jane)- Though this is her first feature film, Sheila has gained                               high praises from director, Dewey Hewitt, for being such a believable actress.                        She has also had her fair share of experience in the theatre world back in her                       hometown of Columbus, Ohio.</a:t>
            </a:r>
            <a:endParaRPr/>
          </a:p>
        </p:txBody>
      </p:sp>
      <p:sp>
        <p:nvSpPr>
          <p:cNvPr id="197" name="Google Shape;197;p24"/>
          <p:cNvSpPr/>
          <p:nvPr/>
        </p:nvSpPr>
        <p:spPr>
          <a:xfrm>
            <a:off x="5120147" y="1558634"/>
            <a:ext cx="5372702" cy="435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525"/>
              </a:buClr>
              <a:buSzPts val="2500"/>
              <a:buFont typeface="Montserrat Medium"/>
              <a:buNone/>
            </a:pPr>
            <a:r>
              <a:rPr b="0" i="0" lang="en-US" sz="2500" u="none" cap="none" strike="noStrike">
                <a:solidFill>
                  <a:srgbClr val="2925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Shelia Ingersoll (Jane)</a:t>
            </a:r>
            <a:endParaRPr/>
          </a:p>
        </p:txBody>
      </p:sp>
      <p:pic>
        <p:nvPicPr>
          <p:cNvPr id="198" name="Google Shape;198;p24"/>
          <p:cNvPicPr preferRelativeResize="0"/>
          <p:nvPr/>
        </p:nvPicPr>
        <p:blipFill rotWithShape="1">
          <a:blip r:embed="rId3">
            <a:alphaModFix/>
          </a:blip>
          <a:srcRect b="32290" l="13643" r="23068" t="20249"/>
          <a:stretch/>
        </p:blipFill>
        <p:spPr>
          <a:xfrm>
            <a:off x="731358" y="702733"/>
            <a:ext cx="3666729" cy="366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 rotWithShape="1">
          <a:blip r:embed="rId4">
            <a:alphaModFix/>
          </a:blip>
          <a:srcRect b="34247" l="20045" r="8947" t="18415"/>
          <a:stretch/>
        </p:blipFill>
        <p:spPr>
          <a:xfrm>
            <a:off x="731358" y="5334016"/>
            <a:ext cx="3666729" cy="3666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/>
          <p:nvPr/>
        </p:nvSpPr>
        <p:spPr>
          <a:xfrm>
            <a:off x="8738031" y="6450505"/>
            <a:ext cx="3102416" cy="2049107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Focuses on target audience                                          through social media &amp; printed                                flyers. Advertising the upcoming                                  films to people who are interested                            in Movies. Effectively engaging                              with potential clients.</a:t>
            </a:r>
            <a:endParaRPr/>
          </a:p>
        </p:txBody>
      </p:sp>
      <p:sp>
        <p:nvSpPr>
          <p:cNvPr id="205" name="Google Shape;205;p25"/>
          <p:cNvSpPr/>
          <p:nvPr/>
        </p:nvSpPr>
        <p:spPr>
          <a:xfrm>
            <a:off x="6775006" y="7557921"/>
            <a:ext cx="308188" cy="308188"/>
          </a:xfrm>
          <a:prstGeom prst="rect">
            <a:avLst/>
          </a:prstGeom>
          <a:solidFill>
            <a:srgbClr val="92929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6" name="Google Shape;206;p25"/>
          <p:cNvSpPr/>
          <p:nvPr/>
        </p:nvSpPr>
        <p:spPr>
          <a:xfrm>
            <a:off x="6775006" y="8116721"/>
            <a:ext cx="308188" cy="3081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7" name="Google Shape;207;p25"/>
          <p:cNvSpPr/>
          <p:nvPr/>
        </p:nvSpPr>
        <p:spPr>
          <a:xfrm>
            <a:off x="6775006" y="6433971"/>
            <a:ext cx="308188" cy="308188"/>
          </a:xfrm>
          <a:prstGeom prst="rect">
            <a:avLst/>
          </a:prstGeom>
          <a:solidFill>
            <a:srgbClr val="1D1D1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8" name="Google Shape;208;p25"/>
          <p:cNvSpPr/>
          <p:nvPr/>
        </p:nvSpPr>
        <p:spPr>
          <a:xfrm>
            <a:off x="6775006" y="6992771"/>
            <a:ext cx="308188" cy="308188"/>
          </a:xfrm>
          <a:prstGeom prst="rect">
            <a:avLst/>
          </a:prstGeom>
          <a:solidFill>
            <a:srgbClr val="5E5E5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9" name="Google Shape;209;p25"/>
          <p:cNvSpPr/>
          <p:nvPr/>
        </p:nvSpPr>
        <p:spPr>
          <a:xfrm>
            <a:off x="7360294" y="6440321"/>
            <a:ext cx="1571962" cy="295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ora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Posters</a:t>
            </a:r>
            <a:endParaRPr/>
          </a:p>
        </p:txBody>
      </p:sp>
      <p:sp>
        <p:nvSpPr>
          <p:cNvPr id="210" name="Google Shape;210;p25"/>
          <p:cNvSpPr/>
          <p:nvPr/>
        </p:nvSpPr>
        <p:spPr>
          <a:xfrm>
            <a:off x="7360294" y="6999121"/>
            <a:ext cx="1340396" cy="295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ora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Magazine</a:t>
            </a:r>
            <a:endParaRPr/>
          </a:p>
        </p:txBody>
      </p:sp>
      <p:sp>
        <p:nvSpPr>
          <p:cNvPr id="211" name="Google Shape;211;p25"/>
          <p:cNvSpPr/>
          <p:nvPr/>
        </p:nvSpPr>
        <p:spPr>
          <a:xfrm>
            <a:off x="7360294" y="7564271"/>
            <a:ext cx="688171" cy="295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ora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Cards</a:t>
            </a:r>
            <a:endParaRPr/>
          </a:p>
        </p:txBody>
      </p:sp>
      <p:sp>
        <p:nvSpPr>
          <p:cNvPr id="212" name="Google Shape;212;p25"/>
          <p:cNvSpPr/>
          <p:nvPr/>
        </p:nvSpPr>
        <p:spPr>
          <a:xfrm>
            <a:off x="7360294" y="8123071"/>
            <a:ext cx="897213" cy="295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Lora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Tickets</a:t>
            </a:r>
            <a:endParaRPr/>
          </a:p>
        </p:txBody>
      </p:sp>
      <p:sp>
        <p:nvSpPr>
          <p:cNvPr id="213" name="Google Shape;213;p25"/>
          <p:cNvSpPr/>
          <p:nvPr/>
        </p:nvSpPr>
        <p:spPr>
          <a:xfrm>
            <a:off x="8340902" y="815016"/>
            <a:ext cx="2331146" cy="2331146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92929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25"/>
          <p:cNvSpPr/>
          <p:nvPr/>
        </p:nvSpPr>
        <p:spPr>
          <a:xfrm>
            <a:off x="6775006" y="2845118"/>
            <a:ext cx="2893741" cy="2893741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5" name="Google Shape;215;p25"/>
          <p:cNvSpPr/>
          <p:nvPr/>
        </p:nvSpPr>
        <p:spPr>
          <a:xfrm rot="10800000">
            <a:off x="8353601" y="3126416"/>
            <a:ext cx="2331146" cy="2331146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E5E5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" name="Google Shape;216;p25"/>
          <p:cNvSpPr/>
          <p:nvPr/>
        </p:nvSpPr>
        <p:spPr>
          <a:xfrm>
            <a:off x="9509301" y="3126416"/>
            <a:ext cx="2331146" cy="2331146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5D5D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7" name="Google Shape;217;p25"/>
          <p:cNvSpPr/>
          <p:nvPr/>
        </p:nvSpPr>
        <p:spPr>
          <a:xfrm>
            <a:off x="7773270" y="4596044"/>
            <a:ext cx="897213" cy="358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 SemiBold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74.6 %</a:t>
            </a:r>
            <a:endParaRPr/>
          </a:p>
        </p:txBody>
      </p:sp>
      <p:sp>
        <p:nvSpPr>
          <p:cNvPr id="218" name="Google Shape;218;p25"/>
          <p:cNvSpPr/>
          <p:nvPr/>
        </p:nvSpPr>
        <p:spPr>
          <a:xfrm>
            <a:off x="9175088" y="2208444"/>
            <a:ext cx="688172" cy="358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 SemiBold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28 %</a:t>
            </a:r>
            <a:endParaRPr/>
          </a:p>
        </p:txBody>
      </p:sp>
      <p:sp>
        <p:nvSpPr>
          <p:cNvPr id="219" name="Google Shape;219;p25"/>
          <p:cNvSpPr/>
          <p:nvPr/>
        </p:nvSpPr>
        <p:spPr>
          <a:xfrm>
            <a:off x="9175469" y="3668944"/>
            <a:ext cx="687410" cy="358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 SemiBold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45 %</a:t>
            </a:r>
            <a:endParaRPr/>
          </a:p>
        </p:txBody>
      </p:sp>
      <p:sp>
        <p:nvSpPr>
          <p:cNvPr id="220" name="Google Shape;220;p25"/>
          <p:cNvSpPr/>
          <p:nvPr/>
        </p:nvSpPr>
        <p:spPr>
          <a:xfrm>
            <a:off x="10226013" y="4596044"/>
            <a:ext cx="897722" cy="358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 SemiBold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33.5 %</a:t>
            </a:r>
            <a:endParaRPr/>
          </a:p>
        </p:txBody>
      </p:sp>
      <p:sp>
        <p:nvSpPr>
          <p:cNvPr id="221" name="Google Shape;221;p25"/>
          <p:cNvSpPr/>
          <p:nvPr/>
        </p:nvSpPr>
        <p:spPr>
          <a:xfrm>
            <a:off x="726810" y="4945446"/>
            <a:ext cx="3884127" cy="2270706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D1A"/>
              </a:buClr>
              <a:buSzPts val="1800"/>
              <a:buFont typeface="Montserrat"/>
              <a:buNone/>
            </a:pPr>
            <a:r>
              <a:rPr b="0" baseline="30000" i="0" lang="en-US" sz="1800" u="none" cap="none" strike="noStrike">
                <a:solidFill>
                  <a:srgbClr val="1D1D1A"/>
                </a:solidFill>
                <a:latin typeface="Montserrat"/>
                <a:ea typeface="Montserrat"/>
                <a:cs typeface="Montserrat"/>
                <a:sym typeface="Montserrat"/>
              </a:rPr>
              <a:t>There is an increase in annual profits as of April                   2022. There is an increase in Social Media                    interaction &amp; satisfaction with as of June 2024.                       Also there is increase in awareness in the                   market as of March 2023.</a:t>
            </a:r>
            <a:endParaRPr/>
          </a:p>
        </p:txBody>
      </p:sp>
      <p:sp>
        <p:nvSpPr>
          <p:cNvPr id="222" name="Google Shape;222;p25"/>
          <p:cNvSpPr/>
          <p:nvPr/>
        </p:nvSpPr>
        <p:spPr>
          <a:xfrm>
            <a:off x="742721" y="3452706"/>
            <a:ext cx="2548969" cy="1120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3400"/>
              <a:buFont typeface="Montserrat Medium"/>
              <a:buNone/>
            </a:pPr>
            <a:r>
              <a:rPr b="0" i="0" lang="en-US" sz="3400" u="none" cap="none" strike="noStrike">
                <a:solidFill>
                  <a:srgbClr val="2C2C2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Growth Overview</a:t>
            </a:r>
            <a:endParaRPr/>
          </a:p>
        </p:txBody>
      </p:sp>
      <p:sp>
        <p:nvSpPr>
          <p:cNvPr id="223" name="Google Shape;223;p25"/>
          <p:cNvSpPr/>
          <p:nvPr/>
        </p:nvSpPr>
        <p:spPr>
          <a:xfrm>
            <a:off x="726810" y="674449"/>
            <a:ext cx="1697568" cy="295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454142"/>
                </a:solidFill>
                <a:latin typeface="Montserrat"/>
                <a:ea typeface="Montserrat"/>
                <a:cs typeface="Montserrat"/>
                <a:sym typeface="Montserrat"/>
              </a:rPr>
              <a:t>Project Timeline</a:t>
            </a:r>
            <a:endParaRPr/>
          </a:p>
        </p:txBody>
      </p:sp>
      <p:sp>
        <p:nvSpPr>
          <p:cNvPr id="224" name="Google Shape;224;p25"/>
          <p:cNvSpPr/>
          <p:nvPr/>
        </p:nvSpPr>
        <p:spPr>
          <a:xfrm>
            <a:off x="635344" y="8795737"/>
            <a:ext cx="3060356" cy="30093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454142"/>
                </a:solidFill>
                <a:latin typeface="Montserrat"/>
                <a:ea typeface="Montserrat"/>
                <a:cs typeface="Montserrat"/>
                <a:sym typeface="Montserrat"/>
              </a:rPr>
              <a:t>Lunar Films Inc.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9" name="Google Shape;229;p26"/>
          <p:cNvGraphicFramePr/>
          <p:nvPr/>
        </p:nvGraphicFramePr>
        <p:xfrm>
          <a:off x="-223201" y="2688070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{F72E24FD-1777-43BF-BAD8-81837016D1AF}</a:tableStyleId>
              </a:tblPr>
              <a:tblGrid>
                <a:gridCol w="6763700"/>
                <a:gridCol w="6763700"/>
              </a:tblGrid>
              <a:tr h="1168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Montserrat SemiBold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Short-term Goals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14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Montserrat SemiBold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Milestones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142"/>
                    </a:solidFill>
                  </a:tcPr>
                </a:tc>
              </a:tr>
              <a:tr h="1168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Montserrat Light"/>
                        <a:buNone/>
                      </a:pPr>
                      <a:r>
                        <a:rPr lang="en-US" sz="1500" u="none" cap="none" strike="noStrike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Social media brand marketing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Montserrat Light"/>
                        <a:buNone/>
                      </a:pPr>
                      <a:r>
                        <a:rPr lang="en-US" sz="1500" u="none" cap="none" strike="noStrike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Reached 50% of audience target.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68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Montserrat Light"/>
                        <a:buNone/>
                      </a:pPr>
                      <a:r>
                        <a:rPr lang="en-US" sz="1500" u="none" cap="none" strike="noStrike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Company Building Expansion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Montserrat Light"/>
                        <a:buNone/>
                      </a:pPr>
                      <a:r>
                        <a:rPr lang="en-US" sz="1500" u="none" cap="none" strike="noStrike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Film Making started 2024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0" name="Google Shape;230;p26"/>
          <p:cNvGraphicFramePr/>
          <p:nvPr/>
        </p:nvGraphicFramePr>
        <p:xfrm>
          <a:off x="-240134" y="5504500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{F72E24FD-1777-43BF-BAD8-81837016D1AF}</a:tableStyleId>
              </a:tblPr>
              <a:tblGrid>
                <a:gridCol w="6780625"/>
                <a:gridCol w="6780625"/>
              </a:tblGrid>
              <a:tr h="1168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Montserrat SemiBold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Long-term Goals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14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500"/>
                        <a:buFont typeface="Montserrat SemiBold"/>
                        <a:buNone/>
                      </a:pPr>
                      <a:r>
                        <a:rPr lang="en-US" sz="1500" u="none" cap="none" strike="noStrike">
                          <a:solidFill>
                            <a:srgbClr val="FFFFFF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Milestones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4142"/>
                    </a:solidFill>
                  </a:tcPr>
                </a:tc>
              </a:tr>
              <a:tr h="1168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Montserrat Light"/>
                        <a:buNone/>
                      </a:pPr>
                      <a:r>
                        <a:rPr lang="en-US" sz="1500" u="none" cap="none" strike="noStrike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Partnership with Axon Films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Montserrat Light"/>
                        <a:buNone/>
                      </a:pPr>
                      <a:r>
                        <a:rPr lang="en-US" sz="1500" u="none" cap="none" strike="noStrike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Contract signing on February 2027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68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Montserrat Light"/>
                        <a:buNone/>
                      </a:pPr>
                      <a:r>
                        <a:rPr lang="en-US" sz="1500" u="none" cap="none" strike="noStrike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Brand expansion in New York &amp; New Jersey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Montserrat Light"/>
                        <a:buNone/>
                      </a:pPr>
                      <a:r>
                        <a:rPr lang="en-US" sz="1500" u="none" cap="none" strike="noStrike">
                          <a:latin typeface="Montserrat Light"/>
                          <a:ea typeface="Montserrat Light"/>
                          <a:cs typeface="Montserrat Light"/>
                          <a:sym typeface="Montserrat Light"/>
                        </a:rPr>
                        <a:t>Budget proposal drafted as of July 2026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31" name="Google Shape;231;p26"/>
          <p:cNvSpPr/>
          <p:nvPr/>
        </p:nvSpPr>
        <p:spPr>
          <a:xfrm>
            <a:off x="3667692" y="941612"/>
            <a:ext cx="5745613" cy="676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4000"/>
              <a:buFont typeface="Montserrat SemiBold"/>
              <a:buNone/>
            </a:pPr>
            <a:r>
              <a:rPr b="0" i="0" lang="en-US" sz="4000" u="none" cap="none" strike="noStrike">
                <a:solidFill>
                  <a:srgbClr val="2C2C2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Company Milestones</a:t>
            </a:r>
            <a:endParaRPr/>
          </a:p>
        </p:txBody>
      </p:sp>
      <p:sp>
        <p:nvSpPr>
          <p:cNvPr id="232" name="Google Shape;232;p26"/>
          <p:cNvSpPr/>
          <p:nvPr/>
        </p:nvSpPr>
        <p:spPr>
          <a:xfrm>
            <a:off x="3017191" y="1861643"/>
            <a:ext cx="6995813" cy="258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1800"/>
              <a:buFont typeface="Montserrat"/>
              <a:buNone/>
            </a:pPr>
            <a:r>
              <a:rPr b="0" baseline="30000" i="0" lang="en-US" sz="1800" u="none" cap="none" strike="noStrike">
                <a:solidFill>
                  <a:srgbClr val="2C2C2C"/>
                </a:solidFill>
                <a:latin typeface="Montserrat"/>
                <a:ea typeface="Montserrat"/>
                <a:cs typeface="Montserrat"/>
                <a:sym typeface="Montserrat"/>
              </a:rPr>
              <a:t>The team in this department also manages client concerns &amp; collaborates.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7"/>
          <p:cNvPicPr preferRelativeResize="0"/>
          <p:nvPr/>
        </p:nvPicPr>
        <p:blipFill rotWithShape="1">
          <a:blip r:embed="rId3">
            <a:alphaModFix/>
          </a:blip>
          <a:srcRect b="0" l="5292" r="3306" t="0"/>
          <a:stretch/>
        </p:blipFill>
        <p:spPr>
          <a:xfrm>
            <a:off x="-190096" y="-4692"/>
            <a:ext cx="13384992" cy="976298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7"/>
          <p:cNvSpPr/>
          <p:nvPr/>
        </p:nvSpPr>
        <p:spPr>
          <a:xfrm>
            <a:off x="-63096" y="2864230"/>
            <a:ext cx="13130992" cy="4025140"/>
          </a:xfrm>
          <a:prstGeom prst="rect">
            <a:avLst/>
          </a:pr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9" name="Google Shape;239;p27"/>
          <p:cNvSpPr/>
          <p:nvPr/>
        </p:nvSpPr>
        <p:spPr>
          <a:xfrm>
            <a:off x="2289753" y="4673257"/>
            <a:ext cx="8425294" cy="131153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b="0" baseline="30000" i="0" lang="en-US" sz="1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Film Making has been a major hit in today’s industry.  Clients seek to have a budget-friendly,                                                                memorable Films. Dreams of Tomorrow has easily been one of the most heartwarming films to watch                                         this year.  It has been smartly written with acting that is equally as great.</a:t>
            </a:r>
            <a:endParaRPr/>
          </a:p>
        </p:txBody>
      </p:sp>
      <p:sp>
        <p:nvSpPr>
          <p:cNvPr id="240" name="Google Shape;240;p27"/>
          <p:cNvSpPr/>
          <p:nvPr/>
        </p:nvSpPr>
        <p:spPr>
          <a:xfrm>
            <a:off x="5101785" y="3521714"/>
            <a:ext cx="2801230" cy="676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 SemiBold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Outlook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8"/>
          <p:cNvPicPr preferRelativeResize="0"/>
          <p:nvPr/>
        </p:nvPicPr>
        <p:blipFill rotWithShape="1">
          <a:blip r:embed="rId3">
            <a:alphaModFix amt="19454"/>
          </a:blip>
          <a:srcRect b="0" l="0" r="0" t="0"/>
          <a:stretch/>
        </p:blipFill>
        <p:spPr>
          <a:xfrm>
            <a:off x="2125873" y="2675418"/>
            <a:ext cx="9379614" cy="552036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8"/>
          <p:cNvSpPr/>
          <p:nvPr/>
        </p:nvSpPr>
        <p:spPr>
          <a:xfrm>
            <a:off x="646886" y="1471064"/>
            <a:ext cx="2740639" cy="1298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4000"/>
              <a:buFont typeface="Montserrat SemiBold"/>
              <a:buNone/>
            </a:pPr>
            <a:r>
              <a:rPr b="0" i="0" lang="en-US" sz="4000" u="none" cap="none" strike="noStrike">
                <a:solidFill>
                  <a:srgbClr val="45414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Screening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4000"/>
              <a:buFont typeface="Montserrat SemiBold"/>
              <a:buNone/>
            </a:pPr>
            <a:r>
              <a:rPr b="0" i="0" lang="en-US" sz="4000" u="none" cap="none" strike="noStrike">
                <a:solidFill>
                  <a:srgbClr val="45414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Areas</a:t>
            </a:r>
            <a:endParaRPr/>
          </a:p>
        </p:txBody>
      </p:sp>
      <p:sp>
        <p:nvSpPr>
          <p:cNvPr id="247" name="Google Shape;247;p28"/>
          <p:cNvSpPr/>
          <p:nvPr/>
        </p:nvSpPr>
        <p:spPr>
          <a:xfrm>
            <a:off x="3132602" y="4218093"/>
            <a:ext cx="196594" cy="196593"/>
          </a:xfrm>
          <a:prstGeom prst="rect">
            <a:avLst/>
          </a:pr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8" name="Google Shape;248;p28"/>
          <p:cNvSpPr/>
          <p:nvPr/>
        </p:nvSpPr>
        <p:spPr>
          <a:xfrm>
            <a:off x="3439096" y="4771813"/>
            <a:ext cx="196593" cy="196593"/>
          </a:xfrm>
          <a:prstGeom prst="rect">
            <a:avLst/>
          </a:pr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9" name="Google Shape;249;p28"/>
          <p:cNvSpPr/>
          <p:nvPr/>
        </p:nvSpPr>
        <p:spPr>
          <a:xfrm>
            <a:off x="4189243" y="5645573"/>
            <a:ext cx="196593" cy="196593"/>
          </a:xfrm>
          <a:prstGeom prst="rect">
            <a:avLst/>
          </a:pr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0" name="Google Shape;250;p28"/>
          <p:cNvSpPr/>
          <p:nvPr/>
        </p:nvSpPr>
        <p:spPr>
          <a:xfrm>
            <a:off x="6612402" y="4416213"/>
            <a:ext cx="196593" cy="196593"/>
          </a:xfrm>
          <a:prstGeom prst="rect">
            <a:avLst/>
          </a:pr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1" name="Google Shape;251;p28"/>
          <p:cNvSpPr/>
          <p:nvPr/>
        </p:nvSpPr>
        <p:spPr>
          <a:xfrm>
            <a:off x="6536202" y="4926753"/>
            <a:ext cx="196593" cy="196593"/>
          </a:xfrm>
          <a:prstGeom prst="rect">
            <a:avLst/>
          </a:pr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p28"/>
          <p:cNvSpPr/>
          <p:nvPr/>
        </p:nvSpPr>
        <p:spPr>
          <a:xfrm>
            <a:off x="9955042" y="5147733"/>
            <a:ext cx="196593" cy="196593"/>
          </a:xfrm>
          <a:prstGeom prst="rect">
            <a:avLst/>
          </a:pr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3" name="Google Shape;253;p28"/>
          <p:cNvSpPr/>
          <p:nvPr/>
        </p:nvSpPr>
        <p:spPr>
          <a:xfrm>
            <a:off x="9955042" y="5757333"/>
            <a:ext cx="196593" cy="196593"/>
          </a:xfrm>
          <a:prstGeom prst="rect">
            <a:avLst/>
          </a:pr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4" name="Google Shape;254;p28"/>
          <p:cNvSpPr/>
          <p:nvPr/>
        </p:nvSpPr>
        <p:spPr>
          <a:xfrm>
            <a:off x="1525529" y="4371729"/>
            <a:ext cx="1224039" cy="3501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2400"/>
              <a:buFont typeface="Montserrat Medium"/>
              <a:buNone/>
            </a:pPr>
            <a:r>
              <a:rPr b="0" baseline="30000" i="0" lang="en-US" sz="2400" u="none" cap="none" strike="noStrike">
                <a:solidFill>
                  <a:srgbClr val="45414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Canada</a:t>
            </a:r>
            <a:endParaRPr/>
          </a:p>
        </p:txBody>
      </p:sp>
      <p:sp>
        <p:nvSpPr>
          <p:cNvPr id="255" name="Google Shape;255;p28"/>
          <p:cNvSpPr/>
          <p:nvPr/>
        </p:nvSpPr>
        <p:spPr>
          <a:xfrm>
            <a:off x="2289513" y="4933779"/>
            <a:ext cx="1323391" cy="3501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2400"/>
              <a:buFont typeface="Montserrat Medium"/>
              <a:buNone/>
            </a:pPr>
            <a:r>
              <a:rPr b="0" baseline="30000" i="0" lang="en-US" sz="2400" u="none" cap="none" strike="noStrike">
                <a:solidFill>
                  <a:srgbClr val="45414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USA</a:t>
            </a:r>
            <a:endParaRPr/>
          </a:p>
        </p:txBody>
      </p:sp>
      <p:sp>
        <p:nvSpPr>
          <p:cNvPr id="256" name="Google Shape;256;p28"/>
          <p:cNvSpPr/>
          <p:nvPr/>
        </p:nvSpPr>
        <p:spPr>
          <a:xfrm>
            <a:off x="2338316" y="5782139"/>
            <a:ext cx="1452388" cy="3501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2400"/>
              <a:buFont typeface="Montserrat Medium"/>
              <a:buNone/>
            </a:pPr>
            <a:r>
              <a:rPr b="0" baseline="30000" i="0" lang="en-US" sz="2400" u="none" cap="none" strike="noStrike">
                <a:solidFill>
                  <a:srgbClr val="45414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Mexico</a:t>
            </a:r>
            <a:endParaRPr/>
          </a:p>
        </p:txBody>
      </p:sp>
      <p:sp>
        <p:nvSpPr>
          <p:cNvPr id="257" name="Google Shape;257;p28"/>
          <p:cNvSpPr/>
          <p:nvPr/>
        </p:nvSpPr>
        <p:spPr>
          <a:xfrm>
            <a:off x="7213846" y="4566243"/>
            <a:ext cx="2032086" cy="3501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2400"/>
              <a:buFont typeface="Montserrat Medium"/>
              <a:buNone/>
            </a:pPr>
            <a:r>
              <a:rPr b="0" baseline="30000" i="0" lang="en-US" sz="2400" u="none" cap="none" strike="noStrike">
                <a:solidFill>
                  <a:srgbClr val="45414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United Kingdom</a:t>
            </a:r>
            <a:endParaRPr/>
          </a:p>
        </p:txBody>
      </p:sp>
      <p:sp>
        <p:nvSpPr>
          <p:cNvPr id="258" name="Google Shape;258;p28"/>
          <p:cNvSpPr/>
          <p:nvPr/>
        </p:nvSpPr>
        <p:spPr>
          <a:xfrm>
            <a:off x="6975086" y="5099643"/>
            <a:ext cx="1452388" cy="3501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2400"/>
              <a:buFont typeface="Montserrat Medium"/>
              <a:buNone/>
            </a:pPr>
            <a:r>
              <a:rPr b="0" baseline="30000" i="0" lang="en-US" sz="2400" u="none" cap="none" strike="noStrike">
                <a:solidFill>
                  <a:srgbClr val="45414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Spain</a:t>
            </a:r>
            <a:endParaRPr/>
          </a:p>
        </p:txBody>
      </p:sp>
      <p:sp>
        <p:nvSpPr>
          <p:cNvPr id="259" name="Google Shape;259;p28"/>
          <p:cNvSpPr/>
          <p:nvPr/>
        </p:nvSpPr>
        <p:spPr>
          <a:xfrm>
            <a:off x="10612366" y="5315543"/>
            <a:ext cx="1452388" cy="3501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2400"/>
              <a:buFont typeface="Montserrat Medium"/>
              <a:buNone/>
            </a:pPr>
            <a:r>
              <a:rPr b="0" baseline="30000" i="0" lang="en-US" sz="2400" u="none" cap="none" strike="noStrike">
                <a:solidFill>
                  <a:srgbClr val="45414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South Korea</a:t>
            </a:r>
            <a:endParaRPr/>
          </a:p>
        </p:txBody>
      </p:sp>
      <p:sp>
        <p:nvSpPr>
          <p:cNvPr id="260" name="Google Shape;260;p28"/>
          <p:cNvSpPr/>
          <p:nvPr/>
        </p:nvSpPr>
        <p:spPr>
          <a:xfrm>
            <a:off x="10490446" y="5922602"/>
            <a:ext cx="1452388" cy="3501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2400"/>
              <a:buFont typeface="Montserrat Medium"/>
              <a:buNone/>
            </a:pPr>
            <a:r>
              <a:rPr b="0" baseline="30000" i="0" lang="en-US" sz="2400" u="none" cap="none" strike="noStrike">
                <a:solidFill>
                  <a:srgbClr val="45414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Philippines</a:t>
            </a:r>
            <a:endParaRPr/>
          </a:p>
        </p:txBody>
      </p:sp>
      <p:sp>
        <p:nvSpPr>
          <p:cNvPr id="261" name="Google Shape;261;p28"/>
          <p:cNvSpPr/>
          <p:nvPr/>
        </p:nvSpPr>
        <p:spPr>
          <a:xfrm>
            <a:off x="726798" y="674450"/>
            <a:ext cx="20322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454142"/>
                </a:solidFill>
                <a:latin typeface="Montserrat"/>
                <a:ea typeface="Montserrat"/>
                <a:cs typeface="Montserrat"/>
                <a:sym typeface="Montserrat"/>
              </a:rPr>
              <a:t>Project Timeline</a:t>
            </a:r>
            <a:endParaRPr/>
          </a:p>
        </p:txBody>
      </p:sp>
      <p:sp>
        <p:nvSpPr>
          <p:cNvPr id="262" name="Google Shape;262;p28"/>
          <p:cNvSpPr/>
          <p:nvPr/>
        </p:nvSpPr>
        <p:spPr>
          <a:xfrm>
            <a:off x="609944" y="8802087"/>
            <a:ext cx="3117260" cy="30093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454142"/>
                </a:solidFill>
                <a:latin typeface="Montserrat"/>
                <a:ea typeface="Montserrat"/>
                <a:cs typeface="Montserrat"/>
                <a:sym typeface="Montserrat"/>
              </a:rPr>
              <a:t>Lunar Films Inc.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9"/>
          <p:cNvSpPr/>
          <p:nvPr/>
        </p:nvSpPr>
        <p:spPr>
          <a:xfrm>
            <a:off x="8520589" y="6454395"/>
            <a:ext cx="2913139" cy="258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 ; J. Wyans, 32, Engineer</a:t>
            </a:r>
            <a:endParaRPr/>
          </a:p>
        </p:txBody>
      </p:sp>
      <p:sp>
        <p:nvSpPr>
          <p:cNvPr id="268" name="Google Shape;268;p29"/>
          <p:cNvSpPr/>
          <p:nvPr/>
        </p:nvSpPr>
        <p:spPr>
          <a:xfrm>
            <a:off x="6429971" y="3940386"/>
            <a:ext cx="5546477" cy="2101429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</a:pPr>
            <a:r>
              <a:rPr b="0" baseline="30000" i="1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“Me along with half of my family is under the employment of                         Master Events Production. The company has had a big impact on                       my life. Master Events Production has worked hard to keep our                                 clients satisfied with our work. Our continued business today just                                  goes to show it.”</a:t>
            </a:r>
            <a:endParaRPr/>
          </a:p>
        </p:txBody>
      </p:sp>
      <p:pic>
        <p:nvPicPr>
          <p:cNvPr id="269" name="Google Shape;269;p29"/>
          <p:cNvPicPr preferRelativeResize="0"/>
          <p:nvPr/>
        </p:nvPicPr>
        <p:blipFill rotWithShape="1">
          <a:blip r:embed="rId3">
            <a:alphaModFix/>
          </a:blip>
          <a:srcRect b="27507" l="2897" r="0" t="8062"/>
          <a:stretch/>
        </p:blipFill>
        <p:spPr>
          <a:xfrm>
            <a:off x="1654620" y="3114090"/>
            <a:ext cx="3834582" cy="384095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9"/>
          <p:cNvSpPr/>
          <p:nvPr/>
        </p:nvSpPr>
        <p:spPr>
          <a:xfrm>
            <a:off x="533744" y="8802086"/>
            <a:ext cx="3250856" cy="30093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454142"/>
                </a:solidFill>
                <a:latin typeface="Montserrat"/>
                <a:ea typeface="Montserrat"/>
                <a:cs typeface="Montserrat"/>
                <a:sym typeface="Montserrat"/>
              </a:rPr>
              <a:t>Lunar Films Inc.</a:t>
            </a:r>
            <a:endParaRPr/>
          </a:p>
        </p:txBody>
      </p:sp>
      <p:sp>
        <p:nvSpPr>
          <p:cNvPr id="271" name="Google Shape;271;p29"/>
          <p:cNvSpPr/>
          <p:nvPr/>
        </p:nvSpPr>
        <p:spPr>
          <a:xfrm>
            <a:off x="707337" y="575185"/>
            <a:ext cx="4149674" cy="676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4000"/>
              <a:buFont typeface="Montserrat SemiBold"/>
              <a:buNone/>
            </a:pPr>
            <a:r>
              <a:rPr b="0" i="0" lang="en-US" sz="4000" u="none" cap="none" strike="noStrike">
                <a:solidFill>
                  <a:srgbClr val="45414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Testimonials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0"/>
          <p:cNvSpPr/>
          <p:nvPr/>
        </p:nvSpPr>
        <p:spPr>
          <a:xfrm>
            <a:off x="8558689" y="6295095"/>
            <a:ext cx="2913139" cy="425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r">
              <a:lnSpc>
                <a:spcPct val="22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 ; J. Wyans, 32, Engineer</a:t>
            </a:r>
            <a:endParaRPr/>
          </a:p>
        </p:txBody>
      </p:sp>
      <p:sp>
        <p:nvSpPr>
          <p:cNvPr id="277" name="Google Shape;277;p30"/>
          <p:cNvSpPr/>
          <p:nvPr/>
        </p:nvSpPr>
        <p:spPr>
          <a:xfrm>
            <a:off x="6442671" y="3953086"/>
            <a:ext cx="5546477" cy="2101429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</a:pPr>
            <a:r>
              <a:rPr b="0" baseline="30000" i="1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“Me along with half of my family is under the employment of                                 Master Events Production. The company has had a big impact on                      my life. Master Events Production has worked hard to keep our                               clients satisfied with our work. Our continued business today just                                 goes to show it.”</a:t>
            </a:r>
            <a:endParaRPr/>
          </a:p>
        </p:txBody>
      </p:sp>
      <p:sp>
        <p:nvSpPr>
          <p:cNvPr id="278" name="Google Shape;278;p30"/>
          <p:cNvSpPr/>
          <p:nvPr/>
        </p:nvSpPr>
        <p:spPr>
          <a:xfrm>
            <a:off x="609944" y="8799284"/>
            <a:ext cx="3098456" cy="30093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454142"/>
                </a:solidFill>
                <a:latin typeface="Montserrat"/>
                <a:ea typeface="Montserrat"/>
                <a:cs typeface="Montserrat"/>
                <a:sym typeface="Montserrat"/>
              </a:rPr>
              <a:t>Lunar Films Inc.</a:t>
            </a:r>
            <a:endParaRPr/>
          </a:p>
        </p:txBody>
      </p:sp>
      <p:pic>
        <p:nvPicPr>
          <p:cNvPr id="279" name="Google Shape;279;p30"/>
          <p:cNvPicPr preferRelativeResize="0"/>
          <p:nvPr/>
        </p:nvPicPr>
        <p:blipFill rotWithShape="1">
          <a:blip r:embed="rId3">
            <a:alphaModFix/>
          </a:blip>
          <a:srcRect b="18756" l="3427" r="3428" t="10837"/>
          <a:stretch/>
        </p:blipFill>
        <p:spPr>
          <a:xfrm>
            <a:off x="1626870" y="3114090"/>
            <a:ext cx="3834509" cy="3822777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0"/>
          <p:cNvSpPr/>
          <p:nvPr/>
        </p:nvSpPr>
        <p:spPr>
          <a:xfrm>
            <a:off x="707337" y="575185"/>
            <a:ext cx="4149674" cy="676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4000"/>
              <a:buFont typeface="Montserrat SemiBold"/>
              <a:buNone/>
            </a:pPr>
            <a:r>
              <a:rPr b="0" i="0" lang="en-US" sz="4000" u="none" cap="none" strike="noStrike">
                <a:solidFill>
                  <a:srgbClr val="45414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Testimonials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1"/>
          <p:cNvPicPr preferRelativeResize="0"/>
          <p:nvPr/>
        </p:nvPicPr>
        <p:blipFill rotWithShape="1">
          <a:blip r:embed="rId3">
            <a:alphaModFix/>
          </a:blip>
          <a:srcRect b="43103" l="21926" r="21925" t="33980"/>
          <a:stretch/>
        </p:blipFill>
        <p:spPr>
          <a:xfrm>
            <a:off x="-50800" y="-1023839"/>
            <a:ext cx="13106400" cy="337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1"/>
          <p:cNvSpPr/>
          <p:nvPr/>
        </p:nvSpPr>
        <p:spPr>
          <a:xfrm>
            <a:off x="773862" y="5066907"/>
            <a:ext cx="4751476" cy="131148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7000"/>
              <a:buFont typeface="Poppins SemiBold"/>
              <a:buNone/>
            </a:pPr>
            <a:r>
              <a:rPr b="0" i="0" lang="en-US" sz="7000" u="none" cap="none" strike="noStrike">
                <a:solidFill>
                  <a:srgbClr val="45414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Thank you</a:t>
            </a:r>
            <a:endParaRPr/>
          </a:p>
        </p:txBody>
      </p:sp>
      <p:sp>
        <p:nvSpPr>
          <p:cNvPr id="287" name="Google Shape;287;p31"/>
          <p:cNvSpPr/>
          <p:nvPr/>
        </p:nvSpPr>
        <p:spPr>
          <a:xfrm>
            <a:off x="897803" y="7104968"/>
            <a:ext cx="2251797" cy="146670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"/>
              <a:buNone/>
            </a:pPr>
            <a:r>
              <a:rPr b="0" baseline="30000" i="0" lang="en-US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216-355-3016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"/>
              <a:buNone/>
            </a:pPr>
            <a:r>
              <a:rPr b="0" baseline="30000" i="0" lang="en-US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1981  Little St., Homer, OH, 44235, USA</a:t>
            </a:r>
            <a:endParaRPr/>
          </a:p>
        </p:txBody>
      </p:sp>
      <p:sp>
        <p:nvSpPr>
          <p:cNvPr id="288" name="Google Shape;288;p31"/>
          <p:cNvSpPr/>
          <p:nvPr/>
        </p:nvSpPr>
        <p:spPr>
          <a:xfrm>
            <a:off x="736600" y="-566639"/>
            <a:ext cx="5739868" cy="4355506"/>
          </a:xfrm>
          <a:prstGeom prst="rect">
            <a:avLst/>
          </a:pr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8215460" y="5582360"/>
            <a:ext cx="4901708" cy="3436890"/>
          </a:xfrm>
          <a:prstGeom prst="rect">
            <a:avLst/>
          </a:pr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924500" y="5220289"/>
            <a:ext cx="3095533" cy="358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2"/>
              </a:buClr>
              <a:buSzPts val="2000"/>
              <a:buFont typeface="Montserrat SemiBold"/>
              <a:buNone/>
            </a:pPr>
            <a:r>
              <a:rPr b="0" i="0" lang="en-US" sz="2000" u="none" cap="none" strike="noStrike">
                <a:solidFill>
                  <a:srgbClr val="34343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Synopsis</a:t>
            </a: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879587" y="4471801"/>
            <a:ext cx="2169359" cy="358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2"/>
              </a:buClr>
              <a:buSzPts val="2000"/>
              <a:buFont typeface="Montserrat SemiBold"/>
              <a:buNone/>
            </a:pPr>
            <a:r>
              <a:rPr b="0" i="0" lang="en-US" sz="2000" u="none" cap="none" strike="noStrike">
                <a:solidFill>
                  <a:srgbClr val="34343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Storyline</a:t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909981" y="5968777"/>
            <a:ext cx="2608501" cy="358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2"/>
              </a:buClr>
              <a:buSzPts val="2000"/>
              <a:buFont typeface="Montserrat SemiBold"/>
              <a:buNone/>
            </a:pPr>
            <a:r>
              <a:rPr b="0" i="0" lang="en-US" sz="2000" u="none" cap="none" strike="noStrike">
                <a:solidFill>
                  <a:srgbClr val="34343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Project Timeline</a:t>
            </a: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915378" y="6717266"/>
            <a:ext cx="1396021" cy="358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2"/>
              </a:buClr>
              <a:buSzPts val="2000"/>
              <a:buFont typeface="Montserrat SemiBold"/>
              <a:buNone/>
            </a:pPr>
            <a:r>
              <a:rPr b="0" i="0" lang="en-US" sz="2000" u="none" cap="none" strike="noStrike">
                <a:solidFill>
                  <a:srgbClr val="34343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Actors</a:t>
            </a:r>
            <a:endParaRPr/>
          </a:p>
        </p:txBody>
      </p:sp>
      <p:sp>
        <p:nvSpPr>
          <p:cNvPr id="76" name="Google Shape;76;p15"/>
          <p:cNvSpPr/>
          <p:nvPr/>
        </p:nvSpPr>
        <p:spPr>
          <a:xfrm>
            <a:off x="924838" y="7465754"/>
            <a:ext cx="2124108" cy="358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2"/>
              </a:buClr>
              <a:buSzPts val="2000"/>
              <a:buFont typeface="Montserrat SemiBold"/>
              <a:buNone/>
            </a:pPr>
            <a:r>
              <a:rPr b="0" i="0" lang="en-US" sz="2000" u="none" cap="none" strike="noStrike">
                <a:solidFill>
                  <a:srgbClr val="34343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Testimonials</a:t>
            </a:r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752587" y="3088806"/>
            <a:ext cx="4115435" cy="676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432"/>
              </a:buClr>
              <a:buSzPts val="4000"/>
              <a:buFont typeface="Montserrat SemiBold"/>
              <a:buNone/>
            </a:pPr>
            <a:r>
              <a:rPr b="0" i="0" lang="en-US" sz="4000" u="none" cap="none" strike="noStrike">
                <a:solidFill>
                  <a:srgbClr val="34343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Categories</a:t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b="12115" l="4806" r="4806" t="6623"/>
          <a:stretch/>
        </p:blipFill>
        <p:spPr>
          <a:xfrm>
            <a:off x="6493933" y="706371"/>
            <a:ext cx="5732667" cy="701192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/>
          <p:nvPr/>
        </p:nvSpPr>
        <p:spPr>
          <a:xfrm>
            <a:off x="7482284" y="8254581"/>
            <a:ext cx="4658916" cy="100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 b="0" l="0" r="7716" t="0"/>
          <a:stretch/>
        </p:blipFill>
        <p:spPr>
          <a:xfrm>
            <a:off x="-494441" y="0"/>
            <a:ext cx="6000619" cy="97536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/>
          <p:nvPr/>
        </p:nvSpPr>
        <p:spPr>
          <a:xfrm>
            <a:off x="5747526" y="-69691"/>
            <a:ext cx="7440748" cy="1739874"/>
          </a:xfrm>
          <a:prstGeom prst="rect">
            <a:avLst/>
          </a:pr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" name="Google Shape;86;p16"/>
          <p:cNvSpPr/>
          <p:nvPr/>
        </p:nvSpPr>
        <p:spPr>
          <a:xfrm>
            <a:off x="6890940" y="3655458"/>
            <a:ext cx="4894660" cy="439436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525"/>
              </a:buClr>
              <a:buSzPts val="1800"/>
              <a:buFont typeface="Montserrat"/>
              <a:buNone/>
            </a:pPr>
            <a:r>
              <a:rPr b="0" baseline="30000" i="0" lang="en-US" sz="1800" u="none" cap="none" strike="noStrike">
                <a:solidFill>
                  <a:srgbClr val="292525"/>
                </a:solidFill>
                <a:latin typeface="Montserrat"/>
                <a:ea typeface="Montserrat"/>
                <a:cs typeface="Montserrat"/>
                <a:sym typeface="Montserrat"/>
              </a:rPr>
              <a:t>Megan is an overachiever from Bristol who dreams of                                   making it in the field of medicine. Freddy, a teenager from Birmingham just got expelled from school &amp; is looking to                          make a name for himself in the music industry.  Jane, on                                   the other hand, is just coursing through college &amp; doesn’t                      exactly know where she is headed &amp; what to do with life.  3                 characters with different backgrounds, different goals &amp;                       different stories.  But after a tragic incident in London                          happens, these characters are faced with the fact that they                            aren’t so different after all.</a:t>
            </a:r>
            <a:endParaRPr/>
          </a:p>
        </p:txBody>
      </p:sp>
      <p:sp>
        <p:nvSpPr>
          <p:cNvPr id="87" name="Google Shape;87;p16"/>
          <p:cNvSpPr/>
          <p:nvPr/>
        </p:nvSpPr>
        <p:spPr>
          <a:xfrm>
            <a:off x="6890940" y="2806793"/>
            <a:ext cx="2338653" cy="621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525"/>
              </a:buClr>
              <a:buSzPts val="4000"/>
              <a:buFont typeface="Montserrat SemiBold"/>
              <a:buNone/>
            </a:pPr>
            <a:r>
              <a:rPr b="0" i="0" lang="en-US" sz="4000" u="none" cap="none" strike="noStrike">
                <a:solidFill>
                  <a:srgbClr val="292525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Synopsis</a:t>
            </a:r>
            <a:endParaRPr/>
          </a:p>
        </p:txBody>
      </p:sp>
      <p:sp>
        <p:nvSpPr>
          <p:cNvPr id="88" name="Google Shape;88;p16"/>
          <p:cNvSpPr/>
          <p:nvPr/>
        </p:nvSpPr>
        <p:spPr>
          <a:xfrm>
            <a:off x="584544" y="8765701"/>
            <a:ext cx="3174656" cy="30093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Lunar Films Inc.</a:t>
            </a:r>
            <a:endParaRPr/>
          </a:p>
        </p:txBody>
      </p:sp>
      <p:sp>
        <p:nvSpPr>
          <p:cNvPr id="89" name="Google Shape;89;p16"/>
          <p:cNvSpPr/>
          <p:nvPr/>
        </p:nvSpPr>
        <p:spPr>
          <a:xfrm>
            <a:off x="643910" y="7195899"/>
            <a:ext cx="1833007" cy="137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Montserrat SemiBold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Story    line</a:t>
            </a:r>
            <a:endParaRPr/>
          </a:p>
        </p:txBody>
      </p:sp>
      <p:sp>
        <p:nvSpPr>
          <p:cNvPr id="90" name="Google Shape;90;p16"/>
          <p:cNvSpPr/>
          <p:nvPr/>
        </p:nvSpPr>
        <p:spPr>
          <a:xfrm>
            <a:off x="8517138" y="643456"/>
            <a:ext cx="4093962" cy="30093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Dreams of Tomorrow</a:t>
            </a:r>
            <a:endParaRPr/>
          </a:p>
        </p:txBody>
      </p:sp>
      <p:sp>
        <p:nvSpPr>
          <p:cNvPr id="91" name="Google Shape;91;p16"/>
          <p:cNvSpPr/>
          <p:nvPr/>
        </p:nvSpPr>
        <p:spPr>
          <a:xfrm>
            <a:off x="9717484" y="8864181"/>
            <a:ext cx="4658916" cy="100080"/>
          </a:xfrm>
          <a:prstGeom prst="rect">
            <a:avLst/>
          </a:prstGeom>
          <a:solidFill>
            <a:srgbClr val="34343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5517356" y="739094"/>
            <a:ext cx="2204244" cy="1111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/>
          <p:nvPr/>
        </p:nvSpPr>
        <p:spPr>
          <a:xfrm>
            <a:off x="459960" y="6462893"/>
            <a:ext cx="12728313" cy="3436890"/>
          </a:xfrm>
          <a:prstGeom prst="rect">
            <a:avLst/>
          </a:pr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" name="Google Shape;98;p17"/>
          <p:cNvSpPr/>
          <p:nvPr/>
        </p:nvSpPr>
        <p:spPr>
          <a:xfrm>
            <a:off x="970362" y="2166690"/>
            <a:ext cx="3283463" cy="1286143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525"/>
              </a:buClr>
              <a:buSzPts val="1800"/>
              <a:buFont typeface="Montserrat"/>
              <a:buNone/>
            </a:pPr>
            <a:r>
              <a:rPr b="0" baseline="30000" i="0" lang="en-US" sz="1800" u="none" cap="none" strike="noStrike">
                <a:solidFill>
                  <a:srgbClr val="292525"/>
                </a:solidFill>
                <a:latin typeface="Montserrat"/>
                <a:ea typeface="Montserrat"/>
                <a:cs typeface="Montserrat"/>
                <a:sym typeface="Montserrat"/>
              </a:rPr>
              <a:t>No matter how small your dreams are,                when you strive hard, you’ll reach the                    stars.</a:t>
            </a: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961515" y="1165416"/>
            <a:ext cx="2169986" cy="587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525"/>
              </a:buClr>
              <a:buSzPts val="3400"/>
              <a:buFont typeface="Montserrat Medium"/>
              <a:buNone/>
            </a:pPr>
            <a:r>
              <a:rPr b="0" i="0" lang="en-US" sz="3400" u="none" cap="none" strike="noStrike">
                <a:solidFill>
                  <a:srgbClr val="2925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Theme</a:t>
            </a: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953175" y="3789276"/>
            <a:ext cx="2169987" cy="587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525"/>
              </a:buClr>
              <a:buSzPts val="3400"/>
              <a:buFont typeface="Montserrat Medium"/>
              <a:buNone/>
            </a:pPr>
            <a:r>
              <a:rPr b="0" i="0" lang="en-US" sz="3400" u="none" cap="none" strike="noStrike">
                <a:solidFill>
                  <a:srgbClr val="2925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Tone</a:t>
            </a: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1014968" y="4756048"/>
            <a:ext cx="3264258" cy="135661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63540"/>
              </a:buClr>
              <a:buSzPts val="1800"/>
              <a:buFont typeface="Montserrat"/>
              <a:buNone/>
            </a:pPr>
            <a:r>
              <a:rPr b="0" baseline="30000" i="0" lang="en-US" sz="1800" u="none" cap="none" strike="noStrike">
                <a:solidFill>
                  <a:srgbClr val="363540"/>
                </a:solidFill>
                <a:latin typeface="Montserrat"/>
                <a:ea typeface="Montserrat"/>
                <a:cs typeface="Montserrat"/>
                <a:sym typeface="Montserrat"/>
              </a:rPr>
              <a:t>Melodramatic essence of the show                    “Skins” with the cinematography of “Moonlight”.</a:t>
            </a:r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5389581" y="7074432"/>
            <a:ext cx="3074994" cy="587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Medium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Logline</a:t>
            </a:r>
            <a:endParaRPr/>
          </a:p>
        </p:txBody>
      </p:sp>
      <p:sp>
        <p:nvSpPr>
          <p:cNvPr id="103" name="Google Shape;103;p17"/>
          <p:cNvSpPr/>
          <p:nvPr/>
        </p:nvSpPr>
        <p:spPr>
          <a:xfrm>
            <a:off x="5389581" y="7939973"/>
            <a:ext cx="6980219" cy="92264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b="0" baseline="30000" i="0" lang="en-US" sz="1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Megan, Freddie &amp; Jane battle with personal &amp; geographical dilemmas that can                                         hinder or mold their dreams of success yet find solace in the existence of each other.</a:t>
            </a: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635344" y="8800626"/>
            <a:ext cx="3085756" cy="30093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Lunar Films Inc.</a:t>
            </a: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-268619" y="7858356"/>
            <a:ext cx="3689153" cy="86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 b="14275" l="2367" r="0" t="18221"/>
          <a:stretch/>
        </p:blipFill>
        <p:spPr>
          <a:xfrm>
            <a:off x="5422899" y="-114300"/>
            <a:ext cx="7618934" cy="6584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/>
          <p:nvPr/>
        </p:nvSpPr>
        <p:spPr>
          <a:xfrm>
            <a:off x="9293042" y="-146182"/>
            <a:ext cx="3843537" cy="10045965"/>
          </a:xfrm>
          <a:prstGeom prst="rect">
            <a:avLst/>
          </a:pr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" name="Google Shape;112;p18"/>
          <p:cNvSpPr/>
          <p:nvPr/>
        </p:nvSpPr>
        <p:spPr>
          <a:xfrm>
            <a:off x="658782" y="652502"/>
            <a:ext cx="2428319" cy="295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1600"/>
              <a:buFont typeface="Montserrat SemiBold"/>
              <a:buNone/>
            </a:pPr>
            <a:r>
              <a:rPr b="0" i="0" lang="en-US" sz="1600" u="none" cap="none" strike="noStrike">
                <a:solidFill>
                  <a:srgbClr val="2C2C2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The Company</a:t>
            </a:r>
            <a:endParaRPr/>
          </a:p>
        </p:txBody>
      </p:sp>
      <p:sp>
        <p:nvSpPr>
          <p:cNvPr id="113" name="Google Shape;113;p18"/>
          <p:cNvSpPr/>
          <p:nvPr/>
        </p:nvSpPr>
        <p:spPr>
          <a:xfrm>
            <a:off x="1079188" y="4543544"/>
            <a:ext cx="2971455" cy="325212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63540"/>
              </a:buClr>
              <a:buSzPts val="2800"/>
              <a:buFont typeface="Montserrat"/>
              <a:buNone/>
            </a:pPr>
            <a:r>
              <a:rPr b="0" baseline="30000" i="0" lang="en-US" sz="2800" u="none" cap="none" strike="noStrike">
                <a:solidFill>
                  <a:srgbClr val="363540"/>
                </a:solidFill>
                <a:latin typeface="Montserrat"/>
                <a:ea typeface="Montserrat"/>
                <a:cs typeface="Montserrat"/>
                <a:sym typeface="Montserrat"/>
              </a:rPr>
              <a:t>Skins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63540"/>
              </a:buClr>
              <a:buSzPts val="2800"/>
              <a:buFont typeface="Montserrat"/>
              <a:buNone/>
            </a:pPr>
            <a:r>
              <a:rPr b="0" baseline="30000" i="0" lang="en-US" sz="2800" u="none" cap="none" strike="noStrike">
                <a:solidFill>
                  <a:srgbClr val="363540"/>
                </a:solidFill>
                <a:latin typeface="Montserrat"/>
                <a:ea typeface="Montserrat"/>
                <a:cs typeface="Montserrat"/>
                <a:sym typeface="Montserrat"/>
              </a:rPr>
              <a:t>Breaking Bad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63540"/>
              </a:buClr>
              <a:buSzPts val="2800"/>
              <a:buFont typeface="Montserrat"/>
              <a:buNone/>
            </a:pPr>
            <a:r>
              <a:rPr b="0" baseline="30000" i="0" lang="en-US" sz="2800" u="none" cap="none" strike="noStrike">
                <a:solidFill>
                  <a:srgbClr val="363540"/>
                </a:solidFill>
                <a:latin typeface="Montserrat"/>
                <a:ea typeface="Montserrat"/>
                <a:cs typeface="Montserrat"/>
                <a:sym typeface="Montserrat"/>
              </a:rPr>
              <a:t>Moonlight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63540"/>
              </a:buClr>
              <a:buSzPts val="2800"/>
              <a:buFont typeface="Montserrat"/>
              <a:buNone/>
            </a:pPr>
            <a:r>
              <a:rPr b="0" baseline="30000" i="0" lang="en-US" sz="2800" u="none" cap="none" strike="noStrike">
                <a:solidFill>
                  <a:srgbClr val="363540"/>
                </a:solidFill>
                <a:latin typeface="Montserrat"/>
                <a:ea typeface="Montserrat"/>
                <a:cs typeface="Montserrat"/>
                <a:sym typeface="Montserrat"/>
              </a:rPr>
              <a:t>Slumdog Millionaire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63540"/>
              </a:buClr>
              <a:buSzPts val="2800"/>
              <a:buFont typeface="Montserrat"/>
              <a:buNone/>
            </a:pPr>
            <a:r>
              <a:rPr b="0" baseline="30000" i="0" lang="en-US" sz="2800" u="none" cap="none" strike="noStrike">
                <a:solidFill>
                  <a:srgbClr val="363540"/>
                </a:solidFill>
                <a:latin typeface="Montserrat"/>
                <a:ea typeface="Montserrat"/>
                <a:cs typeface="Montserrat"/>
                <a:sym typeface="Montserrat"/>
              </a:rPr>
              <a:t>The Fault In Our Stars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63540"/>
              </a:buClr>
              <a:buSzPts val="2800"/>
              <a:buFont typeface="Montserrat"/>
              <a:buNone/>
            </a:pPr>
            <a:r>
              <a:rPr b="0" baseline="30000" i="0" lang="en-US" sz="2800" u="none" cap="none" strike="noStrike">
                <a:solidFill>
                  <a:srgbClr val="363540"/>
                </a:solidFill>
                <a:latin typeface="Montserrat"/>
                <a:ea typeface="Montserrat"/>
                <a:cs typeface="Montserrat"/>
                <a:sym typeface="Montserrat"/>
              </a:rPr>
              <a:t>The Butterfly Effect</a:t>
            </a:r>
            <a:endParaRPr b="1" baseline="30000" i="0" sz="2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p18"/>
          <p:cNvSpPr/>
          <p:nvPr/>
        </p:nvSpPr>
        <p:spPr>
          <a:xfrm>
            <a:off x="1002988" y="2270502"/>
            <a:ext cx="3666470" cy="16543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525"/>
              </a:buClr>
              <a:buSzPts val="3400"/>
              <a:buFont typeface="Montserrat Medium"/>
              <a:buNone/>
            </a:pPr>
            <a:r>
              <a:rPr b="0" i="0" lang="en-US" sz="3400" u="none" cap="none" strike="noStrike">
                <a:solidFill>
                  <a:srgbClr val="2925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Styling &amp; Inspiration from other Films</a:t>
            </a:r>
            <a:endParaRPr/>
          </a:p>
        </p:txBody>
      </p:sp>
      <p:sp>
        <p:nvSpPr>
          <p:cNvPr id="115" name="Google Shape;115;p18"/>
          <p:cNvSpPr/>
          <p:nvPr/>
        </p:nvSpPr>
        <p:spPr>
          <a:xfrm>
            <a:off x="495644" y="8799208"/>
            <a:ext cx="3369272" cy="30093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540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363540"/>
                </a:solidFill>
                <a:latin typeface="Montserrat"/>
                <a:ea typeface="Montserrat"/>
                <a:cs typeface="Montserrat"/>
                <a:sym typeface="Montserrat"/>
              </a:rPr>
              <a:t>Lunar Films Inc.</a:t>
            </a:r>
            <a:endParaRPr/>
          </a:p>
        </p:txBody>
      </p:sp>
      <p:pic>
        <p:nvPicPr>
          <p:cNvPr id="116" name="Google Shape;116;p18"/>
          <p:cNvPicPr preferRelativeResize="0"/>
          <p:nvPr/>
        </p:nvPicPr>
        <p:blipFill rotWithShape="1">
          <a:blip r:embed="rId3">
            <a:alphaModFix/>
          </a:blip>
          <a:srcRect b="37704" l="1417" r="1416" t="45556"/>
          <a:stretch/>
        </p:blipFill>
        <p:spPr>
          <a:xfrm>
            <a:off x="6519333" y="1845733"/>
            <a:ext cx="5747214" cy="1481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 rotWithShape="1">
          <a:blip r:embed="rId4">
            <a:alphaModFix/>
          </a:blip>
          <a:srcRect b="30181" l="1945" r="1065" t="30181"/>
          <a:stretch/>
        </p:blipFill>
        <p:spPr>
          <a:xfrm>
            <a:off x="6519333" y="3445933"/>
            <a:ext cx="5747214" cy="1481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 rotWithShape="1">
          <a:blip r:embed="rId5">
            <a:alphaModFix/>
          </a:blip>
          <a:srcRect b="13554" l="4514" r="15317" t="71251"/>
          <a:stretch/>
        </p:blipFill>
        <p:spPr>
          <a:xfrm>
            <a:off x="6519333" y="5046133"/>
            <a:ext cx="5747214" cy="1481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 rotWithShape="1">
          <a:blip r:embed="rId6">
            <a:alphaModFix/>
          </a:blip>
          <a:srcRect b="48163" l="3568" r="1460" t="8313"/>
          <a:stretch/>
        </p:blipFill>
        <p:spPr>
          <a:xfrm>
            <a:off x="6519333" y="6646333"/>
            <a:ext cx="5747214" cy="1481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/>
          <p:nvPr/>
        </p:nvSpPr>
        <p:spPr>
          <a:xfrm>
            <a:off x="726794" y="674450"/>
            <a:ext cx="27306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454142"/>
                </a:solidFill>
                <a:latin typeface="Montserrat"/>
                <a:ea typeface="Montserrat"/>
                <a:cs typeface="Montserrat"/>
                <a:sym typeface="Montserrat"/>
              </a:rPr>
              <a:t>Project Timeline</a:t>
            </a:r>
            <a:endParaRPr/>
          </a:p>
        </p:txBody>
      </p:sp>
      <p:sp>
        <p:nvSpPr>
          <p:cNvPr id="125" name="Google Shape;125;p19"/>
          <p:cNvSpPr/>
          <p:nvPr/>
        </p:nvSpPr>
        <p:spPr>
          <a:xfrm>
            <a:off x="2636497" y="6003502"/>
            <a:ext cx="1343534" cy="1260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Hiring &amp; finalization of cast &amp; crew.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6" name="Google Shape;126;p19"/>
          <p:cNvSpPr/>
          <p:nvPr/>
        </p:nvSpPr>
        <p:spPr>
          <a:xfrm>
            <a:off x="508344" y="8795736"/>
            <a:ext cx="3306587" cy="30093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454142"/>
                </a:solidFill>
                <a:latin typeface="Montserrat"/>
                <a:ea typeface="Montserrat"/>
                <a:cs typeface="Montserrat"/>
                <a:sym typeface="Montserrat"/>
              </a:rPr>
              <a:t>Lunar Films Inc.</a:t>
            </a:r>
            <a:endParaRPr/>
          </a:p>
        </p:txBody>
      </p:sp>
      <p:sp>
        <p:nvSpPr>
          <p:cNvPr id="127" name="Google Shape;127;p19"/>
          <p:cNvSpPr/>
          <p:nvPr/>
        </p:nvSpPr>
        <p:spPr>
          <a:xfrm>
            <a:off x="2684356" y="5259705"/>
            <a:ext cx="295488" cy="295487"/>
          </a:xfrm>
          <a:prstGeom prst="rect">
            <a:avLst/>
          </a:prstGeom>
          <a:solidFill>
            <a:srgbClr val="34343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" name="Google Shape;128;p19"/>
          <p:cNvSpPr/>
          <p:nvPr/>
        </p:nvSpPr>
        <p:spPr>
          <a:xfrm>
            <a:off x="5131223" y="5259705"/>
            <a:ext cx="295487" cy="295487"/>
          </a:xfrm>
          <a:prstGeom prst="rect">
            <a:avLst/>
          </a:prstGeom>
          <a:solidFill>
            <a:srgbClr val="34343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9" name="Google Shape;129;p19"/>
          <p:cNvSpPr/>
          <p:nvPr/>
        </p:nvSpPr>
        <p:spPr>
          <a:xfrm>
            <a:off x="7578090" y="5259705"/>
            <a:ext cx="295487" cy="295487"/>
          </a:xfrm>
          <a:prstGeom prst="rect">
            <a:avLst/>
          </a:prstGeom>
          <a:solidFill>
            <a:srgbClr val="34343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" name="Google Shape;130;p19"/>
          <p:cNvSpPr/>
          <p:nvPr/>
        </p:nvSpPr>
        <p:spPr>
          <a:xfrm>
            <a:off x="10024956" y="5259705"/>
            <a:ext cx="295487" cy="295487"/>
          </a:xfrm>
          <a:prstGeom prst="rect">
            <a:avLst/>
          </a:prstGeom>
          <a:solidFill>
            <a:srgbClr val="34343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p19"/>
          <p:cNvSpPr/>
          <p:nvPr/>
        </p:nvSpPr>
        <p:spPr>
          <a:xfrm>
            <a:off x="672788" y="1842068"/>
            <a:ext cx="3666470" cy="1120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525"/>
              </a:buClr>
              <a:buSzPts val="3400"/>
              <a:buFont typeface="Montserrat Medium"/>
              <a:buNone/>
            </a:pPr>
            <a:r>
              <a:rPr b="0" i="0" lang="en-US" sz="3400" u="none" cap="none" strike="noStrike">
                <a:solidFill>
                  <a:srgbClr val="2925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Pre-Production (3 Months)</a:t>
            </a:r>
            <a:endParaRPr/>
          </a:p>
        </p:txBody>
      </p:sp>
      <p:sp>
        <p:nvSpPr>
          <p:cNvPr id="132" name="Google Shape;132;p19"/>
          <p:cNvSpPr/>
          <p:nvPr/>
        </p:nvSpPr>
        <p:spPr>
          <a:xfrm>
            <a:off x="5108677" y="3786505"/>
            <a:ext cx="1864513" cy="7780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Press release &amp; preparation of media contact list.</a:t>
            </a:r>
            <a:endParaRPr/>
          </a:p>
        </p:txBody>
      </p:sp>
      <p:sp>
        <p:nvSpPr>
          <p:cNvPr id="133" name="Google Shape;133;p19"/>
          <p:cNvSpPr/>
          <p:nvPr/>
        </p:nvSpPr>
        <p:spPr>
          <a:xfrm>
            <a:off x="9976635" y="3576955"/>
            <a:ext cx="1628263" cy="10193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Procuring rentals for equipment &amp; materials.</a:t>
            </a:r>
            <a:endParaRPr/>
          </a:p>
        </p:txBody>
      </p:sp>
      <p:sp>
        <p:nvSpPr>
          <p:cNvPr id="134" name="Google Shape;134;p19"/>
          <p:cNvSpPr/>
          <p:nvPr/>
        </p:nvSpPr>
        <p:spPr>
          <a:xfrm>
            <a:off x="7549938" y="6120103"/>
            <a:ext cx="1864513" cy="778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Guaranteeing access to filming locations.</a:t>
            </a:r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-438944" y="5357409"/>
            <a:ext cx="13882689" cy="100080"/>
          </a:xfrm>
          <a:prstGeom prst="rect">
            <a:avLst/>
          </a:prstGeom>
          <a:solidFill>
            <a:srgbClr val="34343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/>
          <p:nvPr/>
        </p:nvSpPr>
        <p:spPr>
          <a:xfrm>
            <a:off x="-438944" y="5357409"/>
            <a:ext cx="13882689" cy="100080"/>
          </a:xfrm>
          <a:prstGeom prst="rect">
            <a:avLst/>
          </a:prstGeom>
          <a:solidFill>
            <a:srgbClr val="34343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20"/>
          <p:cNvSpPr/>
          <p:nvPr/>
        </p:nvSpPr>
        <p:spPr>
          <a:xfrm>
            <a:off x="2636497" y="6120341"/>
            <a:ext cx="1628263" cy="778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Announcement of the cast to build hype.</a:t>
            </a:r>
            <a:endParaRPr/>
          </a:p>
        </p:txBody>
      </p:sp>
      <p:sp>
        <p:nvSpPr>
          <p:cNvPr id="142" name="Google Shape;142;p20"/>
          <p:cNvSpPr/>
          <p:nvPr/>
        </p:nvSpPr>
        <p:spPr>
          <a:xfrm>
            <a:off x="2684356" y="5259705"/>
            <a:ext cx="295488" cy="295487"/>
          </a:xfrm>
          <a:prstGeom prst="rect">
            <a:avLst/>
          </a:prstGeom>
          <a:solidFill>
            <a:srgbClr val="34343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p20"/>
          <p:cNvSpPr/>
          <p:nvPr/>
        </p:nvSpPr>
        <p:spPr>
          <a:xfrm>
            <a:off x="5131223" y="5259705"/>
            <a:ext cx="295487" cy="295487"/>
          </a:xfrm>
          <a:prstGeom prst="rect">
            <a:avLst/>
          </a:prstGeom>
          <a:solidFill>
            <a:srgbClr val="34343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" name="Google Shape;144;p20"/>
          <p:cNvSpPr/>
          <p:nvPr/>
        </p:nvSpPr>
        <p:spPr>
          <a:xfrm>
            <a:off x="7578090" y="5259705"/>
            <a:ext cx="295487" cy="295487"/>
          </a:xfrm>
          <a:prstGeom prst="rect">
            <a:avLst/>
          </a:prstGeom>
          <a:solidFill>
            <a:srgbClr val="34343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5" name="Google Shape;145;p20"/>
          <p:cNvSpPr/>
          <p:nvPr/>
        </p:nvSpPr>
        <p:spPr>
          <a:xfrm>
            <a:off x="10024956" y="5259705"/>
            <a:ext cx="295487" cy="295487"/>
          </a:xfrm>
          <a:prstGeom prst="rect">
            <a:avLst/>
          </a:prstGeom>
          <a:solidFill>
            <a:srgbClr val="34343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" name="Google Shape;146;p20"/>
          <p:cNvSpPr/>
          <p:nvPr/>
        </p:nvSpPr>
        <p:spPr>
          <a:xfrm>
            <a:off x="672788" y="1842068"/>
            <a:ext cx="3666470" cy="1120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525"/>
              </a:buClr>
              <a:buSzPts val="3400"/>
              <a:buFont typeface="Montserrat Medium"/>
              <a:buNone/>
            </a:pPr>
            <a:r>
              <a:rPr b="0" i="0" lang="en-US" sz="3400" u="none" cap="none" strike="noStrike">
                <a:solidFill>
                  <a:srgbClr val="2925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Pre-Production (6 Weeks)</a:t>
            </a:r>
            <a:endParaRPr/>
          </a:p>
        </p:txBody>
      </p:sp>
      <p:sp>
        <p:nvSpPr>
          <p:cNvPr id="147" name="Google Shape;147;p20"/>
          <p:cNvSpPr/>
          <p:nvPr/>
        </p:nvSpPr>
        <p:spPr>
          <a:xfrm>
            <a:off x="5083277" y="3955004"/>
            <a:ext cx="1863623" cy="747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Launch of online marketing campaigns.</a:t>
            </a:r>
            <a:endParaRPr/>
          </a:p>
        </p:txBody>
      </p:sp>
      <p:sp>
        <p:nvSpPr>
          <p:cNvPr id="148" name="Google Shape;148;p20"/>
          <p:cNvSpPr/>
          <p:nvPr/>
        </p:nvSpPr>
        <p:spPr>
          <a:xfrm>
            <a:off x="9963934" y="3239793"/>
            <a:ext cx="2228065" cy="143971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Addition of effects (sound effects, music, final sound mix, color correction, etc.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Gain sponsorships &amp; advertisers.</a:t>
            </a:r>
            <a:endParaRPr/>
          </a:p>
        </p:txBody>
      </p:sp>
      <p:sp>
        <p:nvSpPr>
          <p:cNvPr id="149" name="Google Shape;149;p20"/>
          <p:cNvSpPr/>
          <p:nvPr/>
        </p:nvSpPr>
        <p:spPr>
          <a:xfrm>
            <a:off x="7560098" y="5982943"/>
            <a:ext cx="2032085" cy="1743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Shooting of film.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Editing of film to rough cuts. Finalization of show through different departments.</a:t>
            </a:r>
            <a:endParaRPr/>
          </a:p>
        </p:txBody>
      </p:sp>
      <p:sp>
        <p:nvSpPr>
          <p:cNvPr id="150" name="Google Shape;150;p20"/>
          <p:cNvSpPr/>
          <p:nvPr/>
        </p:nvSpPr>
        <p:spPr>
          <a:xfrm>
            <a:off x="726799" y="674450"/>
            <a:ext cx="18636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454142"/>
                </a:solidFill>
                <a:latin typeface="Montserrat"/>
                <a:ea typeface="Montserrat"/>
                <a:cs typeface="Montserrat"/>
                <a:sym typeface="Montserrat"/>
              </a:rPr>
              <a:t>Project Timeline</a:t>
            </a:r>
            <a:endParaRPr/>
          </a:p>
        </p:txBody>
      </p:sp>
      <p:sp>
        <p:nvSpPr>
          <p:cNvPr id="151" name="Google Shape;151;p20"/>
          <p:cNvSpPr/>
          <p:nvPr/>
        </p:nvSpPr>
        <p:spPr>
          <a:xfrm>
            <a:off x="597244" y="8808436"/>
            <a:ext cx="3136556" cy="30093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454142"/>
                </a:solidFill>
                <a:latin typeface="Montserrat"/>
                <a:ea typeface="Montserrat"/>
                <a:cs typeface="Montserrat"/>
                <a:sym typeface="Montserrat"/>
              </a:rPr>
              <a:t>Lunar Films Inc.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/>
          <p:nvPr/>
        </p:nvSpPr>
        <p:spPr>
          <a:xfrm>
            <a:off x="701410" y="4965316"/>
            <a:ext cx="3221553" cy="177826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63540"/>
              </a:buClr>
              <a:buSzPts val="2800"/>
              <a:buFont typeface="Montserrat"/>
              <a:buNone/>
            </a:pPr>
            <a:r>
              <a:rPr b="0" baseline="30000" i="0" lang="en-US" sz="2800" u="none" cap="none" strike="noStrike">
                <a:solidFill>
                  <a:srgbClr val="363540"/>
                </a:solidFill>
                <a:latin typeface="Montserrat"/>
                <a:ea typeface="Montserrat"/>
                <a:cs typeface="Montserrat"/>
                <a:sym typeface="Montserrat"/>
              </a:rPr>
              <a:t>5 original songs will be                 sung individually by the          main actors of the film.</a:t>
            </a:r>
            <a:endParaRPr/>
          </a:p>
        </p:txBody>
      </p:sp>
      <p:sp>
        <p:nvSpPr>
          <p:cNvPr id="157" name="Google Shape;157;p21"/>
          <p:cNvSpPr/>
          <p:nvPr/>
        </p:nvSpPr>
        <p:spPr>
          <a:xfrm>
            <a:off x="700845" y="3083302"/>
            <a:ext cx="3691473" cy="1451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525"/>
              </a:buClr>
              <a:buSzPts val="4500"/>
              <a:buFont typeface="Montserrat Medium"/>
              <a:buNone/>
            </a:pPr>
            <a:r>
              <a:rPr b="0" i="0" lang="en-US" sz="4500" u="none" cap="none" strike="noStrike">
                <a:solidFill>
                  <a:srgbClr val="2925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Original Soundtrack</a:t>
            </a:r>
            <a:endParaRPr/>
          </a:p>
        </p:txBody>
      </p:sp>
      <p:sp>
        <p:nvSpPr>
          <p:cNvPr id="158" name="Google Shape;158;p21"/>
          <p:cNvSpPr/>
          <p:nvPr/>
        </p:nvSpPr>
        <p:spPr>
          <a:xfrm>
            <a:off x="8981099" y="6369711"/>
            <a:ext cx="4155480" cy="3530072"/>
          </a:xfrm>
          <a:prstGeom prst="rect">
            <a:avLst/>
          </a:pr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9" name="Google Shape;159;p21"/>
          <p:cNvPicPr preferRelativeResize="0"/>
          <p:nvPr/>
        </p:nvPicPr>
        <p:blipFill rotWithShape="1">
          <a:blip r:embed="rId3">
            <a:alphaModFix/>
          </a:blip>
          <a:srcRect b="1705" l="33219" r="28952" t="26277"/>
          <a:stretch/>
        </p:blipFill>
        <p:spPr>
          <a:xfrm>
            <a:off x="6307666" y="1754915"/>
            <a:ext cx="4919399" cy="624377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/>
          <p:nvPr/>
        </p:nvSpPr>
        <p:spPr>
          <a:xfrm>
            <a:off x="726798" y="674450"/>
            <a:ext cx="20211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454142"/>
                </a:solidFill>
                <a:latin typeface="Montserrat"/>
                <a:ea typeface="Montserrat"/>
                <a:cs typeface="Montserrat"/>
                <a:sym typeface="Montserrat"/>
              </a:rPr>
              <a:t>Project Timeline</a:t>
            </a:r>
            <a:endParaRPr/>
          </a:p>
        </p:txBody>
      </p:sp>
      <p:sp>
        <p:nvSpPr>
          <p:cNvPr id="161" name="Google Shape;161;p21"/>
          <p:cNvSpPr/>
          <p:nvPr/>
        </p:nvSpPr>
        <p:spPr>
          <a:xfrm>
            <a:off x="609944" y="8799208"/>
            <a:ext cx="3149256" cy="306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454142"/>
                </a:solidFill>
                <a:latin typeface="Montserrat"/>
                <a:ea typeface="Montserrat"/>
                <a:cs typeface="Montserrat"/>
                <a:sym typeface="Montserrat"/>
              </a:rPr>
              <a:t>Lunar Films Inc.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/>
          <p:nvPr/>
        </p:nvSpPr>
        <p:spPr>
          <a:xfrm>
            <a:off x="-108066" y="8221662"/>
            <a:ext cx="6580090" cy="1678120"/>
          </a:xfrm>
          <a:prstGeom prst="rect">
            <a:avLst/>
          </a:prstGeom>
          <a:solidFill>
            <a:srgbClr val="45414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22"/>
          <p:cNvSpPr/>
          <p:nvPr/>
        </p:nvSpPr>
        <p:spPr>
          <a:xfrm>
            <a:off x="5336136" y="4156236"/>
            <a:ext cx="2381078" cy="981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525"/>
              </a:buClr>
              <a:buSzPts val="6000"/>
              <a:buFont typeface="Montserrat Medium"/>
              <a:buNone/>
            </a:pPr>
            <a:r>
              <a:rPr b="0" i="0" lang="en-US" sz="6000" u="none" cap="none" strike="noStrike">
                <a:solidFill>
                  <a:srgbClr val="29252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Cast</a:t>
            </a:r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584544" y="8806645"/>
            <a:ext cx="3200056" cy="30093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Lunar Films Inc.</a:t>
            </a:r>
            <a:endParaRPr/>
          </a:p>
        </p:txBody>
      </p:sp>
      <p:sp>
        <p:nvSpPr>
          <p:cNvPr id="169" name="Google Shape;169;p22"/>
          <p:cNvSpPr/>
          <p:nvPr/>
        </p:nvSpPr>
        <p:spPr>
          <a:xfrm>
            <a:off x="-31717" y="4592425"/>
            <a:ext cx="3367584" cy="108910"/>
          </a:xfrm>
          <a:prstGeom prst="rect">
            <a:avLst/>
          </a:prstGeom>
          <a:solidFill>
            <a:srgbClr val="34343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2"/>
          <p:cNvSpPr/>
          <p:nvPr/>
        </p:nvSpPr>
        <p:spPr>
          <a:xfrm>
            <a:off x="726796" y="674450"/>
            <a:ext cx="23079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142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454142"/>
                </a:solidFill>
                <a:latin typeface="Montserrat"/>
                <a:ea typeface="Montserrat"/>
                <a:cs typeface="Montserrat"/>
                <a:sym typeface="Montserrat"/>
              </a:rPr>
              <a:t>Project Timeline</a:t>
            </a:r>
            <a:endParaRPr/>
          </a:p>
        </p:txBody>
      </p:sp>
      <p:sp>
        <p:nvSpPr>
          <p:cNvPr id="171" name="Google Shape;171;p22"/>
          <p:cNvSpPr/>
          <p:nvPr/>
        </p:nvSpPr>
        <p:spPr>
          <a:xfrm>
            <a:off x="9717484" y="4596840"/>
            <a:ext cx="3367584" cy="108910"/>
          </a:xfrm>
          <a:prstGeom prst="rect">
            <a:avLst/>
          </a:prstGeom>
          <a:solidFill>
            <a:srgbClr val="34343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