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9144000"/>
  <p:notesSz cx="6858000" cy="9144000"/>
  <p:embeddedFontLst>
    <p:embeddedFont>
      <p:font typeface="Muli"/>
      <p:bold r:id="rId23"/>
      <p:boldItalic r:id="rId24"/>
    </p:embeddedFont>
    <p:embeddedFont>
      <p:font typeface="Muli SemiBold"/>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Muli-boldItalic.fntdata"/><Relationship Id="rId23" Type="http://schemas.openxmlformats.org/officeDocument/2006/relationships/font" Target="fonts/Muli-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uliSemiBold-bold.fntdata"/><Relationship Id="rId25" Type="http://schemas.openxmlformats.org/officeDocument/2006/relationships/font" Target="fonts/MuliSemiBold-regular.fntdata"/><Relationship Id="rId28" Type="http://schemas.openxmlformats.org/officeDocument/2006/relationships/font" Target="fonts/MuliSemiBold-boldItalic.fntdata"/><Relationship Id="rId27" Type="http://schemas.openxmlformats.org/officeDocument/2006/relationships/font" Target="fonts/MuliSemi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DFDFD"/>
        </a:solidFill>
      </p:bgPr>
    </p:bg>
    <p:spTree>
      <p:nvGrpSpPr>
        <p:cNvPr id="83" name="Shape 83"/>
        <p:cNvGrpSpPr/>
        <p:nvPr/>
      </p:nvGrpSpPr>
      <p:grpSpPr>
        <a:xfrm>
          <a:off x="0" y="0"/>
          <a:ext cx="0" cy="0"/>
          <a:chOff x="0" y="0"/>
          <a:chExt cx="0" cy="0"/>
        </a:xfrm>
      </p:grpSpPr>
      <p:sp>
        <p:nvSpPr>
          <p:cNvPr id="84" name="Google Shape;84;p13"/>
          <p:cNvSpPr/>
          <p:nvPr/>
        </p:nvSpPr>
        <p:spPr>
          <a:xfrm>
            <a:off x="0" y="2272554"/>
            <a:ext cx="9144000" cy="2312893"/>
          </a:xfrm>
          <a:prstGeom prst="rect">
            <a:avLst/>
          </a:prstGeom>
          <a:solidFill>
            <a:srgbClr val="FFBC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3"/>
          <p:cNvSpPr/>
          <p:nvPr/>
        </p:nvSpPr>
        <p:spPr>
          <a:xfrm flipH="1">
            <a:off x="-743" y="2272553"/>
            <a:ext cx="7113494" cy="2312894"/>
          </a:xfrm>
          <a:prstGeom prst="parallelogram">
            <a:avLst>
              <a:gd fmla="val 25000" name="adj"/>
            </a:avLst>
          </a:prstGeom>
          <a:blipFill rotWithShape="1">
            <a:blip r:embed="rId3">
              <a:alphaModFix/>
            </a:blip>
            <a:stretch>
              <a:fillRect b="-53486" l="-3590" r="-6993" t="-56973"/>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13"/>
          <p:cNvSpPr/>
          <p:nvPr/>
        </p:nvSpPr>
        <p:spPr>
          <a:xfrm flipH="1">
            <a:off x="-743" y="2272553"/>
            <a:ext cx="7113494" cy="2312894"/>
          </a:xfrm>
          <a:prstGeom prst="parallelogram">
            <a:avLst>
              <a:gd fmla="val 25000" name="adj"/>
            </a:avLst>
          </a:prstGeom>
          <a:solidFill>
            <a:srgbClr val="000000">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3"/>
          <p:cNvSpPr txBox="1"/>
          <p:nvPr/>
        </p:nvSpPr>
        <p:spPr>
          <a:xfrm>
            <a:off x="2342631" y="2783470"/>
            <a:ext cx="2426747"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6000" u="none" cap="none" strike="noStrike">
                <a:solidFill>
                  <a:srgbClr val="FFBC49"/>
                </a:solidFill>
                <a:latin typeface="Muli"/>
                <a:ea typeface="Muli"/>
                <a:cs typeface="Muli"/>
                <a:sym typeface="Muli"/>
              </a:rPr>
              <a:t>Client</a:t>
            </a:r>
            <a:endParaRPr b="1" sz="2000">
              <a:solidFill>
                <a:srgbClr val="FFBC49"/>
              </a:solidFill>
              <a:latin typeface="Muli"/>
              <a:ea typeface="Muli"/>
              <a:cs typeface="Muli"/>
              <a:sym typeface="Muli"/>
            </a:endParaRPr>
          </a:p>
        </p:txBody>
      </p:sp>
      <p:sp>
        <p:nvSpPr>
          <p:cNvPr id="88" name="Google Shape;88;p13"/>
          <p:cNvSpPr txBox="1"/>
          <p:nvPr/>
        </p:nvSpPr>
        <p:spPr>
          <a:xfrm>
            <a:off x="2482481" y="3551311"/>
            <a:ext cx="2147047"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Muli SemiBold"/>
                <a:ea typeface="Muli SemiBold"/>
                <a:cs typeface="Muli SemiBold"/>
                <a:sym typeface="Muli SemiBold"/>
              </a:rPr>
              <a:t>Pitch Deck</a:t>
            </a:r>
            <a:endParaRPr sz="2800">
              <a:solidFill>
                <a:schemeClr val="lt1"/>
              </a:solidFill>
              <a:latin typeface="Muli SemiBold"/>
              <a:ea typeface="Muli SemiBold"/>
              <a:cs typeface="Muli SemiBold"/>
              <a:sym typeface="Muli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DFDFD"/>
        </a:solidFill>
      </p:bgPr>
    </p:bg>
    <p:spTree>
      <p:nvGrpSpPr>
        <p:cNvPr id="190" name="Shape 190"/>
        <p:cNvGrpSpPr/>
        <p:nvPr/>
      </p:nvGrpSpPr>
      <p:grpSpPr>
        <a:xfrm>
          <a:off x="0" y="0"/>
          <a:ext cx="0" cy="0"/>
          <a:chOff x="0" y="0"/>
          <a:chExt cx="0" cy="0"/>
        </a:xfrm>
      </p:grpSpPr>
      <p:grpSp>
        <p:nvGrpSpPr>
          <p:cNvPr id="191" name="Google Shape;191;p22"/>
          <p:cNvGrpSpPr/>
          <p:nvPr/>
        </p:nvGrpSpPr>
        <p:grpSpPr>
          <a:xfrm>
            <a:off x="-1" y="183981"/>
            <a:ext cx="9144001" cy="553998"/>
            <a:chOff x="-1" y="183981"/>
            <a:chExt cx="9144001" cy="553998"/>
          </a:xfrm>
        </p:grpSpPr>
        <p:sp>
          <p:nvSpPr>
            <p:cNvPr id="192" name="Google Shape;192;p22"/>
            <p:cNvSpPr/>
            <p:nvPr/>
          </p:nvSpPr>
          <p:spPr>
            <a:xfrm>
              <a:off x="0" y="316006"/>
              <a:ext cx="9144000" cy="275664"/>
            </a:xfrm>
            <a:prstGeom prst="rect">
              <a:avLst/>
            </a:prstGeom>
            <a:solidFill>
              <a:srgbClr val="FFBC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22"/>
            <p:cNvSpPr/>
            <p:nvPr/>
          </p:nvSpPr>
          <p:spPr>
            <a:xfrm flipH="1">
              <a:off x="-1" y="183981"/>
              <a:ext cx="3630706" cy="553998"/>
            </a:xfrm>
            <a:prstGeom prst="parallelogram">
              <a:avLst>
                <a:gd fmla="val 82143" name="adj"/>
              </a:avLst>
            </a:prstGeom>
            <a:solidFill>
              <a:srgbClr val="FDFD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4" name="Google Shape;194;p22"/>
          <p:cNvSpPr/>
          <p:nvPr/>
        </p:nvSpPr>
        <p:spPr>
          <a:xfrm>
            <a:off x="623660" y="948128"/>
            <a:ext cx="7982458" cy="378565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2400">
                <a:solidFill>
                  <a:srgbClr val="595959"/>
                </a:solidFill>
                <a:latin typeface="Muli"/>
                <a:ea typeface="Muli"/>
                <a:cs typeface="Muli"/>
                <a:sym typeface="Muli"/>
              </a:rPr>
              <a:t>Based on the bureau’s statistics, Los Angeles has a total of 3.96 million residents as of 2017. </a:t>
            </a:r>
            <a:endParaRPr/>
          </a:p>
          <a:p>
            <a:pPr indent="0" lvl="0" marL="0" marR="0" rtl="0" algn="l">
              <a:lnSpc>
                <a:spcPct val="100000"/>
              </a:lnSpc>
              <a:spcBef>
                <a:spcPts val="0"/>
              </a:spcBef>
              <a:spcAft>
                <a:spcPts val="0"/>
              </a:spcAft>
              <a:buNone/>
            </a:pPr>
            <a:br>
              <a:rPr lang="en-US" sz="2400">
                <a:solidFill>
                  <a:srgbClr val="595959"/>
                </a:solidFill>
                <a:latin typeface="Muli"/>
                <a:ea typeface="Muli"/>
                <a:cs typeface="Muli"/>
                <a:sym typeface="Muli"/>
              </a:rPr>
            </a:br>
            <a:r>
              <a:rPr lang="en-US" sz="2400">
                <a:solidFill>
                  <a:srgbClr val="595959"/>
                </a:solidFill>
                <a:latin typeface="Muli"/>
                <a:ea typeface="Muli"/>
                <a:cs typeface="Muli"/>
                <a:sym typeface="Muli"/>
              </a:rPr>
              <a:t>About 66.2% the estimated population are workers and students whose ages range between 16 years old and above. </a:t>
            </a:r>
            <a:endParaRPr/>
          </a:p>
          <a:p>
            <a:pPr indent="0" lvl="0" marL="0" marR="0" rtl="0" algn="l">
              <a:lnSpc>
                <a:spcPct val="100000"/>
              </a:lnSpc>
              <a:spcBef>
                <a:spcPts val="0"/>
              </a:spcBef>
              <a:spcAft>
                <a:spcPts val="0"/>
              </a:spcAft>
              <a:buNone/>
            </a:pPr>
            <a:br>
              <a:rPr lang="en-US" sz="2400">
                <a:solidFill>
                  <a:srgbClr val="595959"/>
                </a:solidFill>
                <a:latin typeface="Muli"/>
                <a:ea typeface="Muli"/>
                <a:cs typeface="Muli"/>
                <a:sym typeface="Muli"/>
              </a:rPr>
            </a:br>
            <a:r>
              <a:rPr lang="en-US" sz="2400">
                <a:solidFill>
                  <a:srgbClr val="595959"/>
                </a:solidFill>
                <a:latin typeface="Muli"/>
                <a:ea typeface="Muli"/>
                <a:cs typeface="Muli"/>
                <a:sym typeface="Muli"/>
              </a:rPr>
              <a:t>More than 60% of this percentage are in need of reliable technology and equipment that can make daily work, school, and life (in general) more convenient.</a:t>
            </a:r>
            <a:endParaRPr sz="2400">
              <a:solidFill>
                <a:srgbClr val="595959"/>
              </a:solidFill>
              <a:latin typeface="Muli"/>
              <a:ea typeface="Muli"/>
              <a:cs typeface="Muli"/>
              <a:sym typeface="Muli"/>
            </a:endParaRPr>
          </a:p>
        </p:txBody>
      </p:sp>
      <p:sp>
        <p:nvSpPr>
          <p:cNvPr id="195" name="Google Shape;195;p22"/>
          <p:cNvSpPr/>
          <p:nvPr/>
        </p:nvSpPr>
        <p:spPr>
          <a:xfrm>
            <a:off x="618898" y="183981"/>
            <a:ext cx="1906150"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000">
                <a:solidFill>
                  <a:srgbClr val="FFBC49"/>
                </a:solidFill>
                <a:latin typeface="Muli"/>
                <a:ea typeface="Muli"/>
                <a:cs typeface="Muli"/>
                <a:sym typeface="Muli"/>
              </a:rPr>
              <a:t>Traction</a:t>
            </a:r>
            <a:endParaRPr b="1" sz="3000">
              <a:solidFill>
                <a:srgbClr val="FFBC49"/>
              </a:solidFill>
              <a:latin typeface="Muli"/>
              <a:ea typeface="Muli"/>
              <a:cs typeface="Muli"/>
              <a:sym typeface="Muli"/>
            </a:endParaRPr>
          </a:p>
        </p:txBody>
      </p:sp>
      <p:pic>
        <p:nvPicPr>
          <p:cNvPr id="196" name="Google Shape;196;p22" title="Points scored"/>
          <p:cNvPicPr preferRelativeResize="0"/>
          <p:nvPr/>
        </p:nvPicPr>
        <p:blipFill>
          <a:blip r:embed="rId3">
            <a:alphaModFix/>
          </a:blip>
          <a:stretch>
            <a:fillRect/>
          </a:stretch>
        </p:blipFill>
        <p:spPr>
          <a:xfrm>
            <a:off x="2954500" y="5284250"/>
            <a:ext cx="3173976" cy="1348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DFDFD"/>
        </a:solidFill>
      </p:bgPr>
    </p:bg>
    <p:spTree>
      <p:nvGrpSpPr>
        <p:cNvPr id="200" name="Shape 200"/>
        <p:cNvGrpSpPr/>
        <p:nvPr/>
      </p:nvGrpSpPr>
      <p:grpSpPr>
        <a:xfrm>
          <a:off x="0" y="0"/>
          <a:ext cx="0" cy="0"/>
          <a:chOff x="0" y="0"/>
          <a:chExt cx="0" cy="0"/>
        </a:xfrm>
      </p:grpSpPr>
      <p:grpSp>
        <p:nvGrpSpPr>
          <p:cNvPr id="201" name="Google Shape;201;p23"/>
          <p:cNvGrpSpPr/>
          <p:nvPr/>
        </p:nvGrpSpPr>
        <p:grpSpPr>
          <a:xfrm>
            <a:off x="-1" y="183873"/>
            <a:ext cx="9144001" cy="553998"/>
            <a:chOff x="-1" y="183873"/>
            <a:chExt cx="9144001" cy="553998"/>
          </a:xfrm>
        </p:grpSpPr>
        <p:sp>
          <p:nvSpPr>
            <p:cNvPr id="202" name="Google Shape;202;p23"/>
            <p:cNvSpPr/>
            <p:nvPr/>
          </p:nvSpPr>
          <p:spPr>
            <a:xfrm>
              <a:off x="0" y="316006"/>
              <a:ext cx="9144000" cy="275664"/>
            </a:xfrm>
            <a:prstGeom prst="rect">
              <a:avLst/>
            </a:prstGeom>
            <a:solidFill>
              <a:srgbClr val="FFBC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23"/>
            <p:cNvSpPr/>
            <p:nvPr/>
          </p:nvSpPr>
          <p:spPr>
            <a:xfrm flipH="1">
              <a:off x="-1" y="183873"/>
              <a:ext cx="3870326" cy="553998"/>
            </a:xfrm>
            <a:prstGeom prst="parallelogram">
              <a:avLst>
                <a:gd fmla="val 82143" name="adj"/>
              </a:avLst>
            </a:prstGeom>
            <a:solidFill>
              <a:srgbClr val="FDFD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04" name="Google Shape;204;p23"/>
          <p:cNvSpPr/>
          <p:nvPr/>
        </p:nvSpPr>
        <p:spPr>
          <a:xfrm>
            <a:off x="625078" y="954239"/>
            <a:ext cx="7764179" cy="489364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2400">
                <a:solidFill>
                  <a:srgbClr val="595959"/>
                </a:solidFill>
                <a:latin typeface="Muli"/>
                <a:ea typeface="Muli"/>
                <a:cs typeface="Muli"/>
                <a:sym typeface="Muli"/>
              </a:rPr>
              <a:t>The chosen target market will be the residents of California, primarily Los Angeles. This specific group of individuals was chosen based on the following factors : </a:t>
            </a:r>
            <a:endParaRPr/>
          </a:p>
          <a:p>
            <a:pPr indent="0" lvl="0" marL="0" marR="0" rtl="0" algn="l">
              <a:lnSpc>
                <a:spcPct val="100000"/>
              </a:lnSpc>
              <a:spcBef>
                <a:spcPts val="0"/>
              </a:spcBef>
              <a:spcAft>
                <a:spcPts val="0"/>
              </a:spcAft>
              <a:buNone/>
            </a:pPr>
            <a:br>
              <a:rPr lang="en-US" sz="2400">
                <a:solidFill>
                  <a:srgbClr val="595959"/>
                </a:solidFill>
                <a:latin typeface="Muli"/>
                <a:ea typeface="Muli"/>
                <a:cs typeface="Muli"/>
                <a:sym typeface="Muli"/>
              </a:rPr>
            </a:br>
            <a:r>
              <a:rPr lang="en-US" sz="2400">
                <a:solidFill>
                  <a:srgbClr val="595959"/>
                </a:solidFill>
                <a:latin typeface="Muli"/>
                <a:ea typeface="Muli"/>
                <a:cs typeface="Muli"/>
                <a:sym typeface="Muli"/>
              </a:rPr>
              <a:t>At least 500, 000 firms of Los Angeles’ population use technological devices for work. </a:t>
            </a:r>
            <a:endParaRPr/>
          </a:p>
          <a:p>
            <a:pPr indent="0" lvl="0" marL="0" marR="0" rtl="0" algn="l">
              <a:lnSpc>
                <a:spcPct val="100000"/>
              </a:lnSpc>
              <a:spcBef>
                <a:spcPts val="0"/>
              </a:spcBef>
              <a:spcAft>
                <a:spcPts val="0"/>
              </a:spcAft>
              <a:buNone/>
            </a:pPr>
            <a:br>
              <a:rPr lang="en-US" sz="2400">
                <a:solidFill>
                  <a:srgbClr val="595959"/>
                </a:solidFill>
                <a:latin typeface="Muli"/>
                <a:ea typeface="Muli"/>
                <a:cs typeface="Muli"/>
                <a:sym typeface="Muli"/>
              </a:rPr>
            </a:br>
            <a:r>
              <a:rPr lang="en-US" sz="2400">
                <a:solidFill>
                  <a:srgbClr val="595959"/>
                </a:solidFill>
                <a:latin typeface="Muli"/>
                <a:ea typeface="Muli"/>
                <a:cs typeface="Muli"/>
                <a:sym typeface="Muli"/>
              </a:rPr>
              <a:t>Up to 40% to 50% of Los Angeles’ population are students who use technological devices for studying.</a:t>
            </a:r>
            <a:endParaRPr/>
          </a:p>
          <a:p>
            <a:pPr indent="0" lvl="0" marL="0" marR="0" rtl="0" algn="l">
              <a:lnSpc>
                <a:spcPct val="100000"/>
              </a:lnSpc>
              <a:spcBef>
                <a:spcPts val="0"/>
              </a:spcBef>
              <a:spcAft>
                <a:spcPts val="0"/>
              </a:spcAft>
              <a:buNone/>
            </a:pPr>
            <a:br>
              <a:rPr lang="en-US" sz="2400">
                <a:solidFill>
                  <a:srgbClr val="595959"/>
                </a:solidFill>
                <a:latin typeface="Muli"/>
                <a:ea typeface="Muli"/>
                <a:cs typeface="Muli"/>
                <a:sym typeface="Muli"/>
              </a:rPr>
            </a:br>
            <a:r>
              <a:rPr lang="en-US" sz="2400">
                <a:solidFill>
                  <a:srgbClr val="595959"/>
                </a:solidFill>
                <a:latin typeface="Muli"/>
                <a:ea typeface="Muli"/>
                <a:cs typeface="Muli"/>
                <a:sym typeface="Muli"/>
              </a:rPr>
              <a:t>At least 1, 356, 311 households use technological devices on a day-to-day basis.</a:t>
            </a:r>
            <a:endParaRPr/>
          </a:p>
        </p:txBody>
      </p:sp>
      <p:sp>
        <p:nvSpPr>
          <p:cNvPr id="205" name="Google Shape;205;p23"/>
          <p:cNvSpPr/>
          <p:nvPr/>
        </p:nvSpPr>
        <p:spPr>
          <a:xfrm>
            <a:off x="618728" y="183873"/>
            <a:ext cx="3084401"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000">
                <a:solidFill>
                  <a:srgbClr val="FFBC49"/>
                </a:solidFill>
                <a:latin typeface="Muli"/>
                <a:ea typeface="Muli"/>
                <a:cs typeface="Muli"/>
                <a:sym typeface="Muli"/>
              </a:rPr>
              <a:t>Target Market</a:t>
            </a:r>
            <a:endParaRPr b="1" sz="3000">
              <a:solidFill>
                <a:srgbClr val="FFBC49"/>
              </a:solidFill>
              <a:latin typeface="Muli"/>
              <a:ea typeface="Muli"/>
              <a:cs typeface="Muli"/>
              <a:sym typeface="Mul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DFDFD"/>
        </a:solidFill>
      </p:bgPr>
    </p:bg>
    <p:spTree>
      <p:nvGrpSpPr>
        <p:cNvPr id="209" name="Shape 209"/>
        <p:cNvGrpSpPr/>
        <p:nvPr/>
      </p:nvGrpSpPr>
      <p:grpSpPr>
        <a:xfrm>
          <a:off x="0" y="0"/>
          <a:ext cx="0" cy="0"/>
          <a:chOff x="0" y="0"/>
          <a:chExt cx="0" cy="0"/>
        </a:xfrm>
      </p:grpSpPr>
      <p:grpSp>
        <p:nvGrpSpPr>
          <p:cNvPr id="210" name="Google Shape;210;p24"/>
          <p:cNvGrpSpPr/>
          <p:nvPr/>
        </p:nvGrpSpPr>
        <p:grpSpPr>
          <a:xfrm>
            <a:off x="-1" y="189111"/>
            <a:ext cx="9144001" cy="553998"/>
            <a:chOff x="-1" y="189111"/>
            <a:chExt cx="9144001" cy="553998"/>
          </a:xfrm>
        </p:grpSpPr>
        <p:sp>
          <p:nvSpPr>
            <p:cNvPr id="211" name="Google Shape;211;p24"/>
            <p:cNvSpPr/>
            <p:nvPr/>
          </p:nvSpPr>
          <p:spPr>
            <a:xfrm>
              <a:off x="0" y="316006"/>
              <a:ext cx="9144000" cy="275664"/>
            </a:xfrm>
            <a:prstGeom prst="rect">
              <a:avLst/>
            </a:prstGeom>
            <a:solidFill>
              <a:srgbClr val="FFBC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24"/>
            <p:cNvSpPr/>
            <p:nvPr/>
          </p:nvSpPr>
          <p:spPr>
            <a:xfrm flipH="1">
              <a:off x="-1" y="189111"/>
              <a:ext cx="3630706" cy="553998"/>
            </a:xfrm>
            <a:prstGeom prst="parallelogram">
              <a:avLst>
                <a:gd fmla="val 82143" name="adj"/>
              </a:avLst>
            </a:prstGeom>
            <a:solidFill>
              <a:srgbClr val="FDFD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13" name="Google Shape;213;p24"/>
          <p:cNvSpPr/>
          <p:nvPr/>
        </p:nvSpPr>
        <p:spPr>
          <a:xfrm>
            <a:off x="607826" y="189111"/>
            <a:ext cx="2953772"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000">
                <a:solidFill>
                  <a:srgbClr val="FFBC49"/>
                </a:solidFill>
                <a:latin typeface="Muli"/>
                <a:ea typeface="Muli"/>
                <a:cs typeface="Muli"/>
                <a:sym typeface="Muli"/>
              </a:rPr>
              <a:t>Competition</a:t>
            </a:r>
            <a:endParaRPr b="1" sz="3000">
              <a:solidFill>
                <a:srgbClr val="FFBC49"/>
              </a:solidFill>
              <a:latin typeface="Muli"/>
              <a:ea typeface="Muli"/>
              <a:cs typeface="Muli"/>
              <a:sym typeface="Muli"/>
            </a:endParaRPr>
          </a:p>
        </p:txBody>
      </p:sp>
      <p:sp>
        <p:nvSpPr>
          <p:cNvPr id="214" name="Google Shape;214;p24"/>
          <p:cNvSpPr/>
          <p:nvPr/>
        </p:nvSpPr>
        <p:spPr>
          <a:xfrm>
            <a:off x="616397" y="944212"/>
            <a:ext cx="7498903" cy="489364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2400">
                <a:solidFill>
                  <a:srgbClr val="595959"/>
                </a:solidFill>
                <a:latin typeface="Muli"/>
                <a:ea typeface="Muli"/>
                <a:cs typeface="Muli"/>
                <a:sym typeface="Muli"/>
              </a:rPr>
              <a:t>Based on a survey conducted in 2016, DZelectronix concluded that the following companies will be considered as direct competitors on the basis that they offer similar products services :</a:t>
            </a:r>
            <a:endParaRPr/>
          </a:p>
          <a:p>
            <a:pPr indent="0" lvl="0" marL="0" marR="0" rtl="0" algn="l">
              <a:lnSpc>
                <a:spcPct val="100000"/>
              </a:lnSpc>
              <a:spcBef>
                <a:spcPts val="0"/>
              </a:spcBef>
              <a:spcAft>
                <a:spcPts val="0"/>
              </a:spcAft>
              <a:buNone/>
            </a:pPr>
            <a:br>
              <a:rPr lang="en-US" sz="2400">
                <a:solidFill>
                  <a:srgbClr val="595959"/>
                </a:solidFill>
                <a:latin typeface="Muli"/>
                <a:ea typeface="Muli"/>
                <a:cs typeface="Muli"/>
                <a:sym typeface="Muli"/>
              </a:rPr>
            </a:br>
            <a:r>
              <a:rPr lang="en-US" sz="2400">
                <a:solidFill>
                  <a:srgbClr val="595959"/>
                </a:solidFill>
                <a:latin typeface="Muli"/>
                <a:ea typeface="Muli"/>
                <a:cs typeface="Muli"/>
                <a:sym typeface="Muli"/>
              </a:rPr>
              <a:t>TechX Enterprises offers a variety of technological based products starting at </a:t>
            </a:r>
            <a:r>
              <a:rPr lang="en-US" sz="2400" u="sng">
                <a:solidFill>
                  <a:srgbClr val="FFBC49"/>
                </a:solidFill>
                <a:latin typeface="Muli SemiBold"/>
                <a:ea typeface="Muli SemiBold"/>
                <a:cs typeface="Muli SemiBold"/>
                <a:sym typeface="Muli SemiBold"/>
              </a:rPr>
              <a:t>$700</a:t>
            </a:r>
            <a:endParaRPr sz="2400" u="sng">
              <a:solidFill>
                <a:srgbClr val="595959"/>
              </a:solidFill>
              <a:latin typeface="Muli"/>
              <a:ea typeface="Muli"/>
              <a:cs typeface="Muli"/>
              <a:sym typeface="Muli"/>
            </a:endParaRPr>
          </a:p>
          <a:p>
            <a:pPr indent="0" lvl="0" marL="0" marR="0" rtl="0" algn="l">
              <a:lnSpc>
                <a:spcPct val="100000"/>
              </a:lnSpc>
              <a:spcBef>
                <a:spcPts val="0"/>
              </a:spcBef>
              <a:spcAft>
                <a:spcPts val="0"/>
              </a:spcAft>
              <a:buNone/>
            </a:pPr>
            <a:br>
              <a:rPr lang="en-US" sz="2400">
                <a:solidFill>
                  <a:srgbClr val="595959"/>
                </a:solidFill>
                <a:latin typeface="Muli"/>
                <a:ea typeface="Muli"/>
                <a:cs typeface="Muli"/>
                <a:sym typeface="Muli"/>
              </a:rPr>
            </a:br>
            <a:r>
              <a:rPr lang="en-US" sz="2400">
                <a:solidFill>
                  <a:srgbClr val="595959"/>
                </a:solidFill>
                <a:latin typeface="Muli"/>
                <a:ea typeface="Muli"/>
                <a:cs typeface="Muli"/>
                <a:sym typeface="Muli"/>
              </a:rPr>
              <a:t>Smart Computers offers a variety of technological based products starting at </a:t>
            </a:r>
            <a:r>
              <a:rPr b="1" lang="en-US" sz="2400" u="sng">
                <a:solidFill>
                  <a:srgbClr val="FFBC49"/>
                </a:solidFill>
                <a:latin typeface="Muli"/>
                <a:ea typeface="Muli"/>
                <a:cs typeface="Muli"/>
                <a:sym typeface="Muli"/>
              </a:rPr>
              <a:t>$699.99</a:t>
            </a:r>
            <a:endParaRPr b="1" sz="2400" u="sng">
              <a:solidFill>
                <a:srgbClr val="595959"/>
              </a:solidFill>
              <a:latin typeface="Muli"/>
              <a:ea typeface="Muli"/>
              <a:cs typeface="Muli"/>
              <a:sym typeface="Muli"/>
            </a:endParaRPr>
          </a:p>
          <a:p>
            <a:pPr indent="0" lvl="0" marL="0" marR="0" rtl="0" algn="l">
              <a:lnSpc>
                <a:spcPct val="100000"/>
              </a:lnSpc>
              <a:spcBef>
                <a:spcPts val="0"/>
              </a:spcBef>
              <a:spcAft>
                <a:spcPts val="0"/>
              </a:spcAft>
              <a:buNone/>
            </a:pPr>
            <a:br>
              <a:rPr lang="en-US" sz="2400">
                <a:solidFill>
                  <a:srgbClr val="595959"/>
                </a:solidFill>
                <a:latin typeface="Muli"/>
                <a:ea typeface="Muli"/>
                <a:cs typeface="Muli"/>
                <a:sym typeface="Muli"/>
              </a:rPr>
            </a:br>
            <a:r>
              <a:rPr lang="en-US" sz="2400">
                <a:solidFill>
                  <a:srgbClr val="595959"/>
                </a:solidFill>
                <a:latin typeface="Muli"/>
                <a:ea typeface="Muli"/>
                <a:cs typeface="Muli"/>
                <a:sym typeface="Muli"/>
              </a:rPr>
              <a:t>Digital Merchandise offers a variety of technological based products starting at </a:t>
            </a:r>
            <a:r>
              <a:rPr lang="en-US" sz="2400" u="sng">
                <a:solidFill>
                  <a:srgbClr val="FFBC49"/>
                </a:solidFill>
                <a:latin typeface="Muli SemiBold"/>
                <a:ea typeface="Muli SemiBold"/>
                <a:cs typeface="Muli SemiBold"/>
                <a:sym typeface="Muli SemiBold"/>
              </a:rPr>
              <a:t>$800</a:t>
            </a:r>
            <a:endParaRPr sz="2400" u="sng">
              <a:solidFill>
                <a:srgbClr val="595959"/>
              </a:solidFill>
              <a:latin typeface="Muli"/>
              <a:ea typeface="Muli"/>
              <a:cs typeface="Muli"/>
              <a:sym typeface="Mul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DFDFD"/>
        </a:solidFill>
      </p:bgPr>
    </p:bg>
    <p:spTree>
      <p:nvGrpSpPr>
        <p:cNvPr id="218" name="Shape 218"/>
        <p:cNvGrpSpPr/>
        <p:nvPr/>
      </p:nvGrpSpPr>
      <p:grpSpPr>
        <a:xfrm>
          <a:off x="0" y="0"/>
          <a:ext cx="0" cy="0"/>
          <a:chOff x="0" y="0"/>
          <a:chExt cx="0" cy="0"/>
        </a:xfrm>
      </p:grpSpPr>
      <p:grpSp>
        <p:nvGrpSpPr>
          <p:cNvPr id="219" name="Google Shape;219;p25"/>
          <p:cNvGrpSpPr/>
          <p:nvPr/>
        </p:nvGrpSpPr>
        <p:grpSpPr>
          <a:xfrm>
            <a:off x="-2" y="189879"/>
            <a:ext cx="9144002" cy="553998"/>
            <a:chOff x="-2" y="189879"/>
            <a:chExt cx="9144002" cy="553998"/>
          </a:xfrm>
        </p:grpSpPr>
        <p:sp>
          <p:nvSpPr>
            <p:cNvPr id="220" name="Google Shape;220;p25"/>
            <p:cNvSpPr/>
            <p:nvPr/>
          </p:nvSpPr>
          <p:spPr>
            <a:xfrm>
              <a:off x="0" y="316006"/>
              <a:ext cx="9144000" cy="275664"/>
            </a:xfrm>
            <a:prstGeom prst="rect">
              <a:avLst/>
            </a:prstGeom>
            <a:solidFill>
              <a:srgbClr val="FFBC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25"/>
            <p:cNvSpPr/>
            <p:nvPr/>
          </p:nvSpPr>
          <p:spPr>
            <a:xfrm flipH="1">
              <a:off x="-2" y="189879"/>
              <a:ext cx="5048252" cy="553998"/>
            </a:xfrm>
            <a:prstGeom prst="parallelogram">
              <a:avLst>
                <a:gd fmla="val 82143" name="adj"/>
              </a:avLst>
            </a:prstGeom>
            <a:solidFill>
              <a:srgbClr val="FDFD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22" name="Google Shape;222;p25"/>
          <p:cNvSpPr/>
          <p:nvPr/>
        </p:nvSpPr>
        <p:spPr>
          <a:xfrm>
            <a:off x="620172" y="189879"/>
            <a:ext cx="4047078"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000">
                <a:solidFill>
                  <a:srgbClr val="FFBC49"/>
                </a:solidFill>
                <a:latin typeface="Muli"/>
                <a:ea typeface="Muli"/>
                <a:cs typeface="Muli"/>
                <a:sym typeface="Muli"/>
              </a:rPr>
              <a:t>Alternative Solutions</a:t>
            </a:r>
            <a:endParaRPr b="1" sz="3000">
              <a:solidFill>
                <a:srgbClr val="FFBC49"/>
              </a:solidFill>
              <a:latin typeface="Muli"/>
              <a:ea typeface="Muli"/>
              <a:cs typeface="Muli"/>
              <a:sym typeface="Muli"/>
            </a:endParaRPr>
          </a:p>
        </p:txBody>
      </p:sp>
      <p:sp>
        <p:nvSpPr>
          <p:cNvPr id="223" name="Google Shape;223;p25"/>
          <p:cNvSpPr/>
          <p:nvPr/>
        </p:nvSpPr>
        <p:spPr>
          <a:xfrm>
            <a:off x="624925" y="957050"/>
            <a:ext cx="7730400" cy="3365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2400">
                <a:solidFill>
                  <a:srgbClr val="595959"/>
                </a:solidFill>
                <a:latin typeface="Muli"/>
                <a:ea typeface="Muli"/>
                <a:cs typeface="Muli"/>
                <a:sym typeface="Muli"/>
              </a:rPr>
              <a:t>The alternative solutions DZelectronix can provide are the following:</a:t>
            </a:r>
            <a:endParaRPr/>
          </a:p>
          <a:p>
            <a:pPr indent="0" lvl="0" marL="0" marR="0" rtl="0" algn="l">
              <a:lnSpc>
                <a:spcPct val="100000"/>
              </a:lnSpc>
              <a:spcBef>
                <a:spcPts val="0"/>
              </a:spcBef>
              <a:spcAft>
                <a:spcPts val="0"/>
              </a:spcAft>
              <a:buNone/>
            </a:pPr>
            <a:br>
              <a:rPr lang="en-US" sz="2400">
                <a:solidFill>
                  <a:srgbClr val="595959"/>
                </a:solidFill>
                <a:latin typeface="Muli"/>
                <a:ea typeface="Muli"/>
                <a:cs typeface="Muli"/>
                <a:sym typeface="Muli"/>
              </a:rPr>
            </a:br>
            <a:r>
              <a:rPr lang="en-US" sz="2400">
                <a:solidFill>
                  <a:srgbClr val="595959"/>
                </a:solidFill>
                <a:latin typeface="Muli"/>
                <a:ea typeface="Muli"/>
                <a:cs typeface="Muli"/>
                <a:sym typeface="Muli"/>
              </a:rPr>
              <a:t>20% to 30% discount on branded items.</a:t>
            </a:r>
            <a:endParaRPr/>
          </a:p>
          <a:p>
            <a:pPr indent="0" lvl="0" marL="0" marR="0" rtl="0" algn="l">
              <a:lnSpc>
                <a:spcPct val="100000"/>
              </a:lnSpc>
              <a:spcBef>
                <a:spcPts val="0"/>
              </a:spcBef>
              <a:spcAft>
                <a:spcPts val="0"/>
              </a:spcAft>
              <a:buNone/>
            </a:pPr>
            <a:br>
              <a:rPr lang="en-US" sz="2400">
                <a:solidFill>
                  <a:srgbClr val="595959"/>
                </a:solidFill>
                <a:latin typeface="Muli"/>
                <a:ea typeface="Muli"/>
                <a:cs typeface="Muli"/>
                <a:sym typeface="Muli"/>
              </a:rPr>
            </a:br>
            <a:r>
              <a:rPr lang="en-US" sz="2400">
                <a:solidFill>
                  <a:srgbClr val="595959"/>
                </a:solidFill>
                <a:latin typeface="Muli"/>
                <a:ea typeface="Muli"/>
                <a:cs typeface="Muli"/>
                <a:sym typeface="Muli"/>
              </a:rPr>
              <a:t>Warranties on all units and devices sold.</a:t>
            </a:r>
            <a:endParaRPr/>
          </a:p>
          <a:p>
            <a:pPr indent="0" lvl="0" marL="0" marR="0" rtl="0" algn="l">
              <a:lnSpc>
                <a:spcPct val="100000"/>
              </a:lnSpc>
              <a:spcBef>
                <a:spcPts val="0"/>
              </a:spcBef>
              <a:spcAft>
                <a:spcPts val="0"/>
              </a:spcAft>
              <a:buNone/>
            </a:pPr>
            <a:br>
              <a:rPr lang="en-US" sz="2400">
                <a:solidFill>
                  <a:srgbClr val="595959"/>
                </a:solidFill>
                <a:latin typeface="Muli"/>
                <a:ea typeface="Muli"/>
                <a:cs typeface="Muli"/>
                <a:sym typeface="Muli"/>
              </a:rPr>
            </a:br>
            <a:r>
              <a:rPr lang="en-US" sz="2400">
                <a:solidFill>
                  <a:srgbClr val="595959"/>
                </a:solidFill>
                <a:latin typeface="Muli"/>
                <a:ea typeface="Muli"/>
                <a:cs typeface="Muli"/>
                <a:sym typeface="Muli"/>
              </a:rPr>
              <a:t>Free device check-up, cleaning, and other selected maintenance services.</a:t>
            </a:r>
            <a:endParaRPr/>
          </a:p>
        </p:txBody>
      </p:sp>
      <p:sp>
        <p:nvSpPr>
          <p:cNvPr id="224" name="Google Shape;224;p25"/>
          <p:cNvSpPr/>
          <p:nvPr/>
        </p:nvSpPr>
        <p:spPr>
          <a:xfrm flipH="1">
            <a:off x="-4" y="4586537"/>
            <a:ext cx="9144001" cy="2271463"/>
          </a:xfrm>
          <a:prstGeom prst="parallelogram">
            <a:avLst>
              <a:gd fmla="val 25000" name="adj"/>
            </a:avLst>
          </a:prstGeom>
          <a:blipFill rotWithShape="0">
            <a:blip r:embed="rId3">
              <a:alphaModFix/>
            </a:blip>
            <a:stretch>
              <a:fillRect b="-116989" l="0" r="935" t="-27671"/>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DFDFD"/>
        </a:solidFill>
      </p:bgPr>
    </p:bg>
    <p:spTree>
      <p:nvGrpSpPr>
        <p:cNvPr id="228" name="Shape 228"/>
        <p:cNvGrpSpPr/>
        <p:nvPr/>
      </p:nvGrpSpPr>
      <p:grpSpPr>
        <a:xfrm>
          <a:off x="0" y="0"/>
          <a:ext cx="0" cy="0"/>
          <a:chOff x="0" y="0"/>
          <a:chExt cx="0" cy="0"/>
        </a:xfrm>
      </p:grpSpPr>
      <p:grpSp>
        <p:nvGrpSpPr>
          <p:cNvPr id="229" name="Google Shape;229;p26"/>
          <p:cNvGrpSpPr/>
          <p:nvPr/>
        </p:nvGrpSpPr>
        <p:grpSpPr>
          <a:xfrm>
            <a:off x="-1" y="186362"/>
            <a:ext cx="9144001" cy="553997"/>
            <a:chOff x="-1" y="186362"/>
            <a:chExt cx="9144001" cy="553997"/>
          </a:xfrm>
        </p:grpSpPr>
        <p:sp>
          <p:nvSpPr>
            <p:cNvPr id="230" name="Google Shape;230;p26"/>
            <p:cNvSpPr/>
            <p:nvPr/>
          </p:nvSpPr>
          <p:spPr>
            <a:xfrm>
              <a:off x="0" y="316006"/>
              <a:ext cx="9144000" cy="275664"/>
            </a:xfrm>
            <a:prstGeom prst="rect">
              <a:avLst/>
            </a:prstGeom>
            <a:solidFill>
              <a:srgbClr val="FFBC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26"/>
            <p:cNvSpPr/>
            <p:nvPr/>
          </p:nvSpPr>
          <p:spPr>
            <a:xfrm flipH="1">
              <a:off x="-1" y="186362"/>
              <a:ext cx="3986214" cy="553997"/>
            </a:xfrm>
            <a:prstGeom prst="parallelogram">
              <a:avLst>
                <a:gd fmla="val 82143" name="adj"/>
              </a:avLst>
            </a:prstGeom>
            <a:solidFill>
              <a:srgbClr val="FDFD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2" name="Google Shape;232;p26"/>
          <p:cNvSpPr/>
          <p:nvPr/>
        </p:nvSpPr>
        <p:spPr>
          <a:xfrm>
            <a:off x="620650" y="946092"/>
            <a:ext cx="7647049" cy="26776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2400">
                <a:solidFill>
                  <a:srgbClr val="595959"/>
                </a:solidFill>
                <a:latin typeface="Muli"/>
                <a:ea typeface="Muli"/>
                <a:cs typeface="Muli"/>
                <a:sym typeface="Muli"/>
              </a:rPr>
              <a:t>The company will utilize the following business model which will be implemented by early 2019:</a:t>
            </a:r>
            <a:endParaRPr/>
          </a:p>
          <a:p>
            <a:pPr indent="0" lvl="0" marL="0" marR="0" rtl="0" algn="l">
              <a:lnSpc>
                <a:spcPct val="100000"/>
              </a:lnSpc>
              <a:spcBef>
                <a:spcPts val="0"/>
              </a:spcBef>
              <a:spcAft>
                <a:spcPts val="0"/>
              </a:spcAft>
              <a:buNone/>
            </a:pPr>
            <a:br>
              <a:rPr lang="en-US" sz="2400">
                <a:solidFill>
                  <a:srgbClr val="595959"/>
                </a:solidFill>
                <a:latin typeface="Muli"/>
                <a:ea typeface="Muli"/>
                <a:cs typeface="Muli"/>
                <a:sym typeface="Muli"/>
              </a:rPr>
            </a:br>
            <a:r>
              <a:rPr lang="en-US" sz="2400">
                <a:solidFill>
                  <a:srgbClr val="595959"/>
                </a:solidFill>
                <a:latin typeface="Muli"/>
                <a:ea typeface="Muli"/>
                <a:cs typeface="Muli"/>
                <a:sym typeface="Muli"/>
              </a:rPr>
              <a:t>[SPECIFY BUSINESS MODEL]</a:t>
            </a:r>
            <a:endParaRPr/>
          </a:p>
          <a:p>
            <a:pPr indent="0" lvl="0" marL="0" marR="0" rtl="0" algn="l">
              <a:lnSpc>
                <a:spcPct val="100000"/>
              </a:lnSpc>
              <a:spcBef>
                <a:spcPts val="0"/>
              </a:spcBef>
              <a:spcAft>
                <a:spcPts val="0"/>
              </a:spcAft>
              <a:buNone/>
            </a:pPr>
            <a:br>
              <a:rPr lang="en-US" sz="2400">
                <a:solidFill>
                  <a:srgbClr val="595959"/>
                </a:solidFill>
                <a:latin typeface="Muli"/>
                <a:ea typeface="Muli"/>
                <a:cs typeface="Muli"/>
                <a:sym typeface="Muli"/>
              </a:rPr>
            </a:br>
            <a:r>
              <a:rPr lang="en-US" sz="2400">
                <a:solidFill>
                  <a:srgbClr val="595959"/>
                </a:solidFill>
                <a:latin typeface="Muli"/>
                <a:ea typeface="Muli"/>
                <a:cs typeface="Muli"/>
                <a:sym typeface="Muli"/>
              </a:rPr>
              <a:t>Revenue equivalent to roughly $245,000 to $250,000 will be expected by the end of 2019.</a:t>
            </a:r>
            <a:endParaRPr sz="2400">
              <a:solidFill>
                <a:srgbClr val="595959"/>
              </a:solidFill>
              <a:latin typeface="Muli"/>
              <a:ea typeface="Muli"/>
              <a:cs typeface="Muli"/>
              <a:sym typeface="Muli"/>
            </a:endParaRPr>
          </a:p>
        </p:txBody>
      </p:sp>
      <p:sp>
        <p:nvSpPr>
          <p:cNvPr id="233" name="Google Shape;233;p26"/>
          <p:cNvSpPr/>
          <p:nvPr/>
        </p:nvSpPr>
        <p:spPr>
          <a:xfrm>
            <a:off x="594712" y="186362"/>
            <a:ext cx="3215028"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000">
                <a:solidFill>
                  <a:srgbClr val="FFBC49"/>
                </a:solidFill>
                <a:latin typeface="Muli"/>
                <a:ea typeface="Muli"/>
                <a:cs typeface="Muli"/>
                <a:sym typeface="Muli"/>
              </a:rPr>
              <a:t>Business Model</a:t>
            </a:r>
            <a:endParaRPr b="1" sz="3000">
              <a:solidFill>
                <a:srgbClr val="FFBC49"/>
              </a:solidFill>
              <a:latin typeface="Muli"/>
              <a:ea typeface="Muli"/>
              <a:cs typeface="Muli"/>
              <a:sym typeface="Muli"/>
            </a:endParaRPr>
          </a:p>
        </p:txBody>
      </p:sp>
      <p:sp>
        <p:nvSpPr>
          <p:cNvPr id="234" name="Google Shape;234;p26"/>
          <p:cNvSpPr/>
          <p:nvPr/>
        </p:nvSpPr>
        <p:spPr>
          <a:xfrm flipH="1">
            <a:off x="-5" y="4088552"/>
            <a:ext cx="9144001" cy="2769448"/>
          </a:xfrm>
          <a:prstGeom prst="parallelogram">
            <a:avLst>
              <a:gd fmla="val 25000" name="adj"/>
            </a:avLst>
          </a:prstGeom>
          <a:blipFill rotWithShape="0">
            <a:blip r:embed="rId3">
              <a:alphaModFix/>
            </a:blip>
            <a:stretch>
              <a:fillRect b="-53961" l="-622" r="0" t="-62934"/>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DFDFD"/>
        </a:solidFill>
      </p:bgPr>
    </p:bg>
    <p:spTree>
      <p:nvGrpSpPr>
        <p:cNvPr id="238" name="Shape 238"/>
        <p:cNvGrpSpPr/>
        <p:nvPr/>
      </p:nvGrpSpPr>
      <p:grpSpPr>
        <a:xfrm>
          <a:off x="0" y="0"/>
          <a:ext cx="0" cy="0"/>
          <a:chOff x="0" y="0"/>
          <a:chExt cx="0" cy="0"/>
        </a:xfrm>
      </p:grpSpPr>
      <p:grpSp>
        <p:nvGrpSpPr>
          <p:cNvPr id="239" name="Google Shape;239;p27"/>
          <p:cNvGrpSpPr/>
          <p:nvPr/>
        </p:nvGrpSpPr>
        <p:grpSpPr>
          <a:xfrm>
            <a:off x="-1" y="186724"/>
            <a:ext cx="9144001" cy="553997"/>
            <a:chOff x="-1" y="186724"/>
            <a:chExt cx="9144001" cy="553997"/>
          </a:xfrm>
        </p:grpSpPr>
        <p:sp>
          <p:nvSpPr>
            <p:cNvPr id="240" name="Google Shape;240;p27"/>
            <p:cNvSpPr/>
            <p:nvPr/>
          </p:nvSpPr>
          <p:spPr>
            <a:xfrm>
              <a:off x="0" y="316006"/>
              <a:ext cx="9144000" cy="275664"/>
            </a:xfrm>
            <a:prstGeom prst="rect">
              <a:avLst/>
            </a:prstGeom>
            <a:solidFill>
              <a:srgbClr val="FFBC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27"/>
            <p:cNvSpPr/>
            <p:nvPr/>
          </p:nvSpPr>
          <p:spPr>
            <a:xfrm flipH="1">
              <a:off x="-1" y="186724"/>
              <a:ext cx="3630706" cy="553997"/>
            </a:xfrm>
            <a:prstGeom prst="parallelogram">
              <a:avLst>
                <a:gd fmla="val 82143" name="adj"/>
              </a:avLst>
            </a:prstGeom>
            <a:solidFill>
              <a:srgbClr val="FDFD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2" name="Google Shape;242;p27"/>
          <p:cNvSpPr/>
          <p:nvPr/>
        </p:nvSpPr>
        <p:spPr>
          <a:xfrm>
            <a:off x="623025" y="946929"/>
            <a:ext cx="5089319" cy="1569660"/>
          </a:xfrm>
          <a:prstGeom prst="rect">
            <a:avLst/>
          </a:prstGeom>
          <a:noFill/>
          <a:ln>
            <a:noFill/>
          </a:ln>
        </p:spPr>
        <p:txBody>
          <a:bodyPr anchorCtr="0" anchor="t" bIns="45700" lIns="91425" spcFirstLastPara="1" rIns="91425" wrap="square" tIns="45700">
            <a:noAutofit/>
          </a:bodyPr>
          <a:lstStyle/>
          <a:p>
            <a:pPr indent="0" lvl="0" marL="0" marR="0" rtl="0" algn="l">
              <a:lnSpc>
                <a:spcPct val="116666"/>
              </a:lnSpc>
              <a:spcBef>
                <a:spcPts val="0"/>
              </a:spcBef>
              <a:spcAft>
                <a:spcPts val="0"/>
              </a:spcAft>
              <a:buNone/>
            </a:pPr>
            <a:r>
              <a:rPr lang="en-US" sz="2400">
                <a:solidFill>
                  <a:srgbClr val="595959"/>
                </a:solidFill>
                <a:latin typeface="Muli"/>
                <a:ea typeface="Muli"/>
                <a:cs typeface="Muli"/>
                <a:sym typeface="Muli"/>
              </a:rPr>
              <a:t>The company’s schedule will be as follows :</a:t>
            </a:r>
            <a:endParaRPr/>
          </a:p>
          <a:p>
            <a:pPr indent="0" lvl="0" marL="0" marR="0" rtl="0" algn="l">
              <a:lnSpc>
                <a:spcPct val="116666"/>
              </a:lnSpc>
              <a:spcBef>
                <a:spcPts val="0"/>
              </a:spcBef>
              <a:spcAft>
                <a:spcPts val="0"/>
              </a:spcAft>
              <a:buNone/>
            </a:pPr>
            <a:br>
              <a:rPr lang="en-US" sz="2400">
                <a:solidFill>
                  <a:srgbClr val="595959"/>
                </a:solidFill>
                <a:latin typeface="Muli"/>
                <a:ea typeface="Muli"/>
                <a:cs typeface="Muli"/>
                <a:sym typeface="Muli"/>
              </a:rPr>
            </a:br>
            <a:r>
              <a:rPr lang="en-US" sz="2400">
                <a:solidFill>
                  <a:srgbClr val="595959"/>
                </a:solidFill>
                <a:latin typeface="Muli"/>
                <a:ea typeface="Muli"/>
                <a:cs typeface="Muli"/>
                <a:sym typeface="Muli"/>
              </a:rPr>
              <a:t>[SPECIFY COMPANY SCHEDULE]</a:t>
            </a:r>
            <a:endParaRPr sz="2400">
              <a:solidFill>
                <a:srgbClr val="595959"/>
              </a:solidFill>
              <a:latin typeface="Muli"/>
              <a:ea typeface="Muli"/>
              <a:cs typeface="Muli"/>
              <a:sym typeface="Muli"/>
            </a:endParaRPr>
          </a:p>
        </p:txBody>
      </p:sp>
      <p:sp>
        <p:nvSpPr>
          <p:cNvPr id="243" name="Google Shape;243;p27"/>
          <p:cNvSpPr/>
          <p:nvPr/>
        </p:nvSpPr>
        <p:spPr>
          <a:xfrm>
            <a:off x="604673" y="186724"/>
            <a:ext cx="2532858"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000">
                <a:solidFill>
                  <a:srgbClr val="FFBC49"/>
                </a:solidFill>
                <a:latin typeface="Muli"/>
                <a:ea typeface="Muli"/>
                <a:cs typeface="Muli"/>
                <a:sym typeface="Muli"/>
              </a:rPr>
              <a:t>Schedule</a:t>
            </a:r>
            <a:endParaRPr b="1" sz="3000">
              <a:solidFill>
                <a:srgbClr val="FFBC49"/>
              </a:solidFill>
              <a:latin typeface="Muli"/>
              <a:ea typeface="Muli"/>
              <a:cs typeface="Muli"/>
              <a:sym typeface="Muli"/>
            </a:endParaRPr>
          </a:p>
        </p:txBody>
      </p:sp>
      <p:sp>
        <p:nvSpPr>
          <p:cNvPr id="244" name="Google Shape;244;p27"/>
          <p:cNvSpPr/>
          <p:nvPr/>
        </p:nvSpPr>
        <p:spPr>
          <a:xfrm flipH="1">
            <a:off x="-4" y="4238171"/>
            <a:ext cx="9144001" cy="2619829"/>
          </a:xfrm>
          <a:prstGeom prst="parallelogram">
            <a:avLst>
              <a:gd fmla="val 25000" name="adj"/>
            </a:avLst>
          </a:prstGeom>
          <a:blipFill rotWithShape="0">
            <a:blip r:embed="rId3">
              <a:alphaModFix/>
            </a:blip>
            <a:stretch>
              <a:fillRect b="-28352" l="0" r="0" t="-99251"/>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DFDFD"/>
        </a:solidFill>
      </p:bgPr>
    </p:bg>
    <p:spTree>
      <p:nvGrpSpPr>
        <p:cNvPr id="248" name="Shape 248"/>
        <p:cNvGrpSpPr/>
        <p:nvPr/>
      </p:nvGrpSpPr>
      <p:grpSpPr>
        <a:xfrm>
          <a:off x="0" y="0"/>
          <a:ext cx="0" cy="0"/>
          <a:chOff x="0" y="0"/>
          <a:chExt cx="0" cy="0"/>
        </a:xfrm>
      </p:grpSpPr>
      <p:grpSp>
        <p:nvGrpSpPr>
          <p:cNvPr id="249" name="Google Shape;249;p28"/>
          <p:cNvGrpSpPr/>
          <p:nvPr/>
        </p:nvGrpSpPr>
        <p:grpSpPr>
          <a:xfrm>
            <a:off x="-1" y="189591"/>
            <a:ext cx="9144001" cy="553998"/>
            <a:chOff x="-1" y="189591"/>
            <a:chExt cx="9144001" cy="553998"/>
          </a:xfrm>
        </p:grpSpPr>
        <p:sp>
          <p:nvSpPr>
            <p:cNvPr id="250" name="Google Shape;250;p28"/>
            <p:cNvSpPr/>
            <p:nvPr/>
          </p:nvSpPr>
          <p:spPr>
            <a:xfrm>
              <a:off x="0" y="316006"/>
              <a:ext cx="9144000" cy="275664"/>
            </a:xfrm>
            <a:prstGeom prst="rect">
              <a:avLst/>
            </a:prstGeom>
            <a:solidFill>
              <a:srgbClr val="FFBC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28"/>
            <p:cNvSpPr/>
            <p:nvPr/>
          </p:nvSpPr>
          <p:spPr>
            <a:xfrm flipH="1">
              <a:off x="-1" y="189591"/>
              <a:ext cx="3630706" cy="553998"/>
            </a:xfrm>
            <a:prstGeom prst="parallelogram">
              <a:avLst>
                <a:gd fmla="val 82143" name="adj"/>
              </a:avLst>
            </a:prstGeom>
            <a:solidFill>
              <a:srgbClr val="FDFD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52" name="Google Shape;252;p28"/>
          <p:cNvSpPr/>
          <p:nvPr/>
        </p:nvSpPr>
        <p:spPr>
          <a:xfrm>
            <a:off x="620538" y="942706"/>
            <a:ext cx="7634181" cy="489364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2400">
                <a:solidFill>
                  <a:srgbClr val="595959"/>
                </a:solidFill>
                <a:latin typeface="Muli"/>
                <a:ea typeface="Muli"/>
                <a:cs typeface="Muli"/>
                <a:sym typeface="Muli"/>
              </a:rPr>
              <a:t>In order to officially begin, the company will require a budget estimated between $230,000.00 and $240,000.00. This amount will be collected from the following sponsors : </a:t>
            </a:r>
            <a:endParaRPr/>
          </a:p>
          <a:p>
            <a:pPr indent="0" lvl="0" marL="0" marR="0" rtl="0" algn="l">
              <a:lnSpc>
                <a:spcPct val="100000"/>
              </a:lnSpc>
              <a:spcBef>
                <a:spcPts val="0"/>
              </a:spcBef>
              <a:spcAft>
                <a:spcPts val="0"/>
              </a:spcAft>
              <a:buNone/>
            </a:pPr>
            <a:br>
              <a:rPr lang="en-US" sz="2400">
                <a:solidFill>
                  <a:srgbClr val="595959"/>
                </a:solidFill>
                <a:latin typeface="Muli"/>
                <a:ea typeface="Muli"/>
                <a:cs typeface="Muli"/>
                <a:sym typeface="Muli"/>
              </a:rPr>
            </a:br>
            <a:r>
              <a:rPr lang="en-US" sz="2400">
                <a:solidFill>
                  <a:srgbClr val="595959"/>
                </a:solidFill>
                <a:latin typeface="Muli"/>
                <a:ea typeface="Muli"/>
                <a:cs typeface="Muli"/>
                <a:sym typeface="Muli"/>
              </a:rPr>
              <a:t>1. Los Angeles Investment Inc.</a:t>
            </a:r>
            <a:endParaRPr/>
          </a:p>
          <a:p>
            <a:pPr indent="0" lvl="0" marL="0" marR="0" rtl="0" algn="l">
              <a:lnSpc>
                <a:spcPct val="100000"/>
              </a:lnSpc>
              <a:spcBef>
                <a:spcPts val="0"/>
              </a:spcBef>
              <a:spcAft>
                <a:spcPts val="0"/>
              </a:spcAft>
              <a:buNone/>
            </a:pPr>
            <a:br>
              <a:rPr lang="en-US" sz="2400">
                <a:solidFill>
                  <a:srgbClr val="595959"/>
                </a:solidFill>
                <a:latin typeface="Muli"/>
                <a:ea typeface="Muli"/>
                <a:cs typeface="Muli"/>
                <a:sym typeface="Muli"/>
              </a:rPr>
            </a:br>
            <a:r>
              <a:rPr lang="en-US" sz="2400">
                <a:solidFill>
                  <a:srgbClr val="595959"/>
                </a:solidFill>
                <a:latin typeface="Muli"/>
                <a:ea typeface="Muli"/>
                <a:cs typeface="Muli"/>
                <a:sym typeface="Muli"/>
              </a:rPr>
              <a:t>2. Equity Financial Insurance</a:t>
            </a:r>
            <a:endParaRPr/>
          </a:p>
          <a:p>
            <a:pPr indent="0" lvl="0" marL="0" marR="0" rtl="0" algn="l">
              <a:lnSpc>
                <a:spcPct val="100000"/>
              </a:lnSpc>
              <a:spcBef>
                <a:spcPts val="0"/>
              </a:spcBef>
              <a:spcAft>
                <a:spcPts val="0"/>
              </a:spcAft>
              <a:buNone/>
            </a:pPr>
            <a:br>
              <a:rPr lang="en-US" sz="2400">
                <a:solidFill>
                  <a:srgbClr val="595959"/>
                </a:solidFill>
                <a:latin typeface="Muli"/>
                <a:ea typeface="Muli"/>
                <a:cs typeface="Muli"/>
                <a:sym typeface="Muli"/>
              </a:rPr>
            </a:br>
            <a:r>
              <a:rPr lang="en-US" sz="2400">
                <a:solidFill>
                  <a:srgbClr val="595959"/>
                </a:solidFill>
                <a:latin typeface="Muli"/>
                <a:ea typeface="Muli"/>
                <a:cs typeface="Muli"/>
                <a:sym typeface="Muli"/>
              </a:rPr>
              <a:t>3. Supreme Tech Suppliers</a:t>
            </a:r>
            <a:endParaRPr/>
          </a:p>
          <a:p>
            <a:pPr indent="0" lvl="0" marL="0" marR="0" rtl="0" algn="l">
              <a:lnSpc>
                <a:spcPct val="100000"/>
              </a:lnSpc>
              <a:spcBef>
                <a:spcPts val="0"/>
              </a:spcBef>
              <a:spcAft>
                <a:spcPts val="0"/>
              </a:spcAft>
              <a:buNone/>
            </a:pPr>
            <a:br>
              <a:rPr lang="en-US" sz="2400">
                <a:solidFill>
                  <a:srgbClr val="595959"/>
                </a:solidFill>
                <a:latin typeface="Muli"/>
                <a:ea typeface="Muli"/>
                <a:cs typeface="Muli"/>
                <a:sym typeface="Muli"/>
              </a:rPr>
            </a:br>
            <a:r>
              <a:rPr lang="en-US" sz="2400">
                <a:solidFill>
                  <a:srgbClr val="595959"/>
                </a:solidFill>
                <a:latin typeface="Muli"/>
                <a:ea typeface="Muli"/>
                <a:cs typeface="Muli"/>
                <a:sym typeface="Muli"/>
              </a:rPr>
              <a:t>Each sponsor has agreed to contribute and invest at least $78,000.00 for Star Employment Agency .</a:t>
            </a:r>
            <a:endParaRPr sz="2400">
              <a:solidFill>
                <a:srgbClr val="595959"/>
              </a:solidFill>
              <a:latin typeface="Muli"/>
              <a:ea typeface="Muli"/>
              <a:cs typeface="Muli"/>
              <a:sym typeface="Muli"/>
            </a:endParaRPr>
          </a:p>
        </p:txBody>
      </p:sp>
      <p:sp>
        <p:nvSpPr>
          <p:cNvPr id="253" name="Google Shape;253;p28"/>
          <p:cNvSpPr/>
          <p:nvPr/>
        </p:nvSpPr>
        <p:spPr>
          <a:xfrm>
            <a:off x="596727" y="189591"/>
            <a:ext cx="2294368"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000">
                <a:solidFill>
                  <a:srgbClr val="FFBC49"/>
                </a:solidFill>
                <a:latin typeface="Muli"/>
                <a:ea typeface="Muli"/>
                <a:cs typeface="Muli"/>
                <a:sym typeface="Muli"/>
              </a:rPr>
              <a:t>Investing</a:t>
            </a:r>
            <a:endParaRPr b="1" sz="3000">
              <a:solidFill>
                <a:srgbClr val="FFBC49"/>
              </a:solidFill>
              <a:latin typeface="Muli"/>
              <a:ea typeface="Muli"/>
              <a:cs typeface="Muli"/>
              <a:sym typeface="Mul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DFDFD"/>
        </a:solidFill>
      </p:bgPr>
    </p:bg>
    <p:spTree>
      <p:nvGrpSpPr>
        <p:cNvPr id="257" name="Shape 257"/>
        <p:cNvGrpSpPr/>
        <p:nvPr/>
      </p:nvGrpSpPr>
      <p:grpSpPr>
        <a:xfrm>
          <a:off x="0" y="0"/>
          <a:ext cx="0" cy="0"/>
          <a:chOff x="0" y="0"/>
          <a:chExt cx="0" cy="0"/>
        </a:xfrm>
      </p:grpSpPr>
      <p:grpSp>
        <p:nvGrpSpPr>
          <p:cNvPr id="258" name="Google Shape;258;p29"/>
          <p:cNvGrpSpPr/>
          <p:nvPr/>
        </p:nvGrpSpPr>
        <p:grpSpPr>
          <a:xfrm>
            <a:off x="-1" y="176839"/>
            <a:ext cx="9144001" cy="553998"/>
            <a:chOff x="-1" y="176839"/>
            <a:chExt cx="9144001" cy="553998"/>
          </a:xfrm>
        </p:grpSpPr>
        <p:sp>
          <p:nvSpPr>
            <p:cNvPr id="259" name="Google Shape;259;p29"/>
            <p:cNvSpPr/>
            <p:nvPr/>
          </p:nvSpPr>
          <p:spPr>
            <a:xfrm>
              <a:off x="0" y="316006"/>
              <a:ext cx="9144000" cy="275664"/>
            </a:xfrm>
            <a:prstGeom prst="rect">
              <a:avLst/>
            </a:prstGeom>
            <a:solidFill>
              <a:srgbClr val="FFBC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29"/>
            <p:cNvSpPr/>
            <p:nvPr/>
          </p:nvSpPr>
          <p:spPr>
            <a:xfrm flipH="1">
              <a:off x="-1" y="176839"/>
              <a:ext cx="3630706" cy="553998"/>
            </a:xfrm>
            <a:prstGeom prst="parallelogram">
              <a:avLst>
                <a:gd fmla="val 82143" name="adj"/>
              </a:avLst>
            </a:prstGeom>
            <a:solidFill>
              <a:srgbClr val="FDFD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61" name="Google Shape;261;p29"/>
          <p:cNvSpPr/>
          <p:nvPr/>
        </p:nvSpPr>
        <p:spPr>
          <a:xfrm>
            <a:off x="603351" y="176838"/>
            <a:ext cx="2373201"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000">
                <a:solidFill>
                  <a:srgbClr val="FFBC49"/>
                </a:solidFill>
                <a:latin typeface="Muli"/>
                <a:ea typeface="Muli"/>
                <a:cs typeface="Muli"/>
                <a:sym typeface="Muli"/>
              </a:rPr>
              <a:t>Contact Us</a:t>
            </a:r>
            <a:endParaRPr b="1" sz="3000">
              <a:solidFill>
                <a:srgbClr val="FFBC49"/>
              </a:solidFill>
              <a:latin typeface="Muli"/>
              <a:ea typeface="Muli"/>
              <a:cs typeface="Muli"/>
              <a:sym typeface="Muli"/>
            </a:endParaRPr>
          </a:p>
        </p:txBody>
      </p:sp>
      <p:sp>
        <p:nvSpPr>
          <p:cNvPr id="262" name="Google Shape;262;p29"/>
          <p:cNvSpPr/>
          <p:nvPr/>
        </p:nvSpPr>
        <p:spPr>
          <a:xfrm>
            <a:off x="622400" y="953225"/>
            <a:ext cx="7641000" cy="344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2400">
                <a:solidFill>
                  <a:srgbClr val="595959"/>
                </a:solidFill>
                <a:latin typeface="Muli"/>
                <a:ea typeface="Muli"/>
                <a:cs typeface="Muli"/>
                <a:sym typeface="Muli"/>
              </a:rPr>
              <a:t>Visit our office every Monday to Saturday from 9pm to 6pm at [ADDRESS].</a:t>
            </a:r>
            <a:endParaRPr/>
          </a:p>
          <a:p>
            <a:pPr indent="0" lvl="0" marL="0" marR="0" rtl="0" algn="l">
              <a:lnSpc>
                <a:spcPct val="100000"/>
              </a:lnSpc>
              <a:spcBef>
                <a:spcPts val="0"/>
              </a:spcBef>
              <a:spcAft>
                <a:spcPts val="0"/>
              </a:spcAft>
              <a:buNone/>
            </a:pPr>
            <a:br>
              <a:rPr lang="en-US" sz="2400">
                <a:solidFill>
                  <a:srgbClr val="595959"/>
                </a:solidFill>
                <a:latin typeface="Muli"/>
                <a:ea typeface="Muli"/>
                <a:cs typeface="Muli"/>
                <a:sym typeface="Muli"/>
              </a:rPr>
            </a:br>
            <a:r>
              <a:rPr lang="en-US" sz="2400">
                <a:solidFill>
                  <a:srgbClr val="595959"/>
                </a:solidFill>
                <a:latin typeface="Muli"/>
                <a:ea typeface="Muli"/>
                <a:cs typeface="Muli"/>
                <a:sym typeface="Muli"/>
              </a:rPr>
              <a:t>Get in touch and contact any of these details :</a:t>
            </a:r>
            <a:endParaRPr/>
          </a:p>
          <a:p>
            <a:pPr indent="0" lvl="0" marL="0" marR="0" rtl="0" algn="l">
              <a:lnSpc>
                <a:spcPct val="100000"/>
              </a:lnSpc>
              <a:spcBef>
                <a:spcPts val="0"/>
              </a:spcBef>
              <a:spcAft>
                <a:spcPts val="0"/>
              </a:spcAft>
              <a:buNone/>
            </a:pPr>
            <a:br>
              <a:rPr lang="en-US" sz="2400">
                <a:solidFill>
                  <a:srgbClr val="595959"/>
                </a:solidFill>
                <a:latin typeface="Muli"/>
                <a:ea typeface="Muli"/>
                <a:cs typeface="Muli"/>
                <a:sym typeface="Muli"/>
              </a:rPr>
            </a:br>
            <a:r>
              <a:rPr lang="en-US" sz="2400">
                <a:solidFill>
                  <a:srgbClr val="595959"/>
                </a:solidFill>
                <a:latin typeface="Muli"/>
                <a:ea typeface="Muli"/>
                <a:cs typeface="Muli"/>
                <a:sym typeface="Muli"/>
              </a:rPr>
              <a:t>[Phone Number]</a:t>
            </a:r>
            <a:endParaRPr/>
          </a:p>
          <a:p>
            <a:pPr indent="0" lvl="0" marL="0" marR="0" rtl="0" algn="l">
              <a:lnSpc>
                <a:spcPct val="100000"/>
              </a:lnSpc>
              <a:spcBef>
                <a:spcPts val="0"/>
              </a:spcBef>
              <a:spcAft>
                <a:spcPts val="0"/>
              </a:spcAft>
              <a:buNone/>
            </a:pPr>
            <a:r>
              <a:rPr lang="en-US" sz="2400">
                <a:solidFill>
                  <a:srgbClr val="595959"/>
                </a:solidFill>
                <a:latin typeface="Muli"/>
                <a:ea typeface="Muli"/>
                <a:cs typeface="Muli"/>
                <a:sym typeface="Muli"/>
              </a:rPr>
              <a:t>[Email]</a:t>
            </a:r>
            <a:endParaRPr/>
          </a:p>
          <a:p>
            <a:pPr indent="0" lvl="0" marL="0" marR="0" rtl="0" algn="l">
              <a:lnSpc>
                <a:spcPct val="100000"/>
              </a:lnSpc>
              <a:spcBef>
                <a:spcPts val="0"/>
              </a:spcBef>
              <a:spcAft>
                <a:spcPts val="0"/>
              </a:spcAft>
              <a:buNone/>
            </a:pPr>
            <a:r>
              <a:rPr lang="en-US" sz="2400">
                <a:solidFill>
                  <a:srgbClr val="595959"/>
                </a:solidFill>
                <a:latin typeface="Muli"/>
                <a:ea typeface="Muli"/>
                <a:cs typeface="Muli"/>
                <a:sym typeface="Muli"/>
              </a:rPr>
              <a:t>[Website]</a:t>
            </a:r>
            <a:endParaRPr/>
          </a:p>
          <a:p>
            <a:pPr indent="0" lvl="0" marL="0" marR="0" rtl="0" algn="l">
              <a:lnSpc>
                <a:spcPct val="100000"/>
              </a:lnSpc>
              <a:spcBef>
                <a:spcPts val="0"/>
              </a:spcBef>
              <a:spcAft>
                <a:spcPts val="0"/>
              </a:spcAft>
              <a:buNone/>
            </a:pPr>
            <a:r>
              <a:rPr lang="en-US" sz="2400">
                <a:solidFill>
                  <a:srgbClr val="595959"/>
                </a:solidFill>
                <a:latin typeface="Muli"/>
                <a:ea typeface="Muli"/>
                <a:cs typeface="Muli"/>
                <a:sym typeface="Muli"/>
              </a:rPr>
              <a:t>[Social Media Account/S]</a:t>
            </a:r>
            <a:endParaRPr sz="2400">
              <a:solidFill>
                <a:srgbClr val="595959"/>
              </a:solidFill>
              <a:latin typeface="Muli"/>
              <a:ea typeface="Muli"/>
              <a:cs typeface="Muli"/>
              <a:sym typeface="Muli"/>
            </a:endParaRPr>
          </a:p>
        </p:txBody>
      </p:sp>
      <p:sp>
        <p:nvSpPr>
          <p:cNvPr id="263" name="Google Shape;263;p29"/>
          <p:cNvSpPr/>
          <p:nvPr/>
        </p:nvSpPr>
        <p:spPr>
          <a:xfrm flipH="1">
            <a:off x="-4" y="4695195"/>
            <a:ext cx="9144001" cy="2162805"/>
          </a:xfrm>
          <a:prstGeom prst="parallelogram">
            <a:avLst>
              <a:gd fmla="val 25000" name="adj"/>
            </a:avLst>
          </a:prstGeom>
          <a:blipFill rotWithShape="0">
            <a:blip r:embed="rId3">
              <a:alphaModFix/>
            </a:blip>
            <a:stretch>
              <a:fillRect b="-191550" l="-4999" r="-4999" t="-42272"/>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DFDFD"/>
        </a:solidFill>
      </p:bgPr>
    </p:bg>
    <p:spTree>
      <p:nvGrpSpPr>
        <p:cNvPr id="267" name="Shape 267"/>
        <p:cNvGrpSpPr/>
        <p:nvPr/>
      </p:nvGrpSpPr>
      <p:grpSpPr>
        <a:xfrm>
          <a:off x="0" y="0"/>
          <a:ext cx="0" cy="0"/>
          <a:chOff x="0" y="0"/>
          <a:chExt cx="0" cy="0"/>
        </a:xfrm>
      </p:grpSpPr>
      <p:sp>
        <p:nvSpPr>
          <p:cNvPr id="268" name="Google Shape;268;p30"/>
          <p:cNvSpPr/>
          <p:nvPr/>
        </p:nvSpPr>
        <p:spPr>
          <a:xfrm>
            <a:off x="0" y="2272554"/>
            <a:ext cx="9144000" cy="2312893"/>
          </a:xfrm>
          <a:prstGeom prst="rect">
            <a:avLst/>
          </a:prstGeom>
          <a:solidFill>
            <a:srgbClr val="FFBC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30"/>
          <p:cNvSpPr/>
          <p:nvPr/>
        </p:nvSpPr>
        <p:spPr>
          <a:xfrm flipH="1">
            <a:off x="-743" y="2272553"/>
            <a:ext cx="7113494" cy="2312894"/>
          </a:xfrm>
          <a:prstGeom prst="parallelogram">
            <a:avLst>
              <a:gd fmla="val 25000" name="adj"/>
            </a:avLst>
          </a:prstGeom>
          <a:blipFill rotWithShape="0">
            <a:blip r:embed="rId3">
              <a:alphaModFix/>
            </a:blip>
            <a:stretch>
              <a:fillRect b="-55010" l="-2811" r="-3648" t="-42003"/>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30"/>
          <p:cNvSpPr/>
          <p:nvPr/>
        </p:nvSpPr>
        <p:spPr>
          <a:xfrm flipH="1">
            <a:off x="-743" y="2272553"/>
            <a:ext cx="7113494" cy="2312894"/>
          </a:xfrm>
          <a:prstGeom prst="parallelogram">
            <a:avLst>
              <a:gd fmla="val 25000" name="adj"/>
            </a:avLst>
          </a:prstGeom>
          <a:solidFill>
            <a:srgbClr val="000000">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30"/>
          <p:cNvSpPr txBox="1"/>
          <p:nvPr/>
        </p:nvSpPr>
        <p:spPr>
          <a:xfrm>
            <a:off x="2023843" y="2967335"/>
            <a:ext cx="3794988"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5400">
                <a:solidFill>
                  <a:schemeClr val="lt1"/>
                </a:solidFill>
                <a:latin typeface="Muli"/>
                <a:ea typeface="Muli"/>
                <a:cs typeface="Muli"/>
                <a:sym typeface="Muli"/>
              </a:rPr>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DFDFD"/>
        </a:solidFill>
      </p:bgPr>
    </p:bg>
    <p:spTree>
      <p:nvGrpSpPr>
        <p:cNvPr id="92" name="Shape 92"/>
        <p:cNvGrpSpPr/>
        <p:nvPr/>
      </p:nvGrpSpPr>
      <p:grpSpPr>
        <a:xfrm>
          <a:off x="0" y="0"/>
          <a:ext cx="0" cy="0"/>
          <a:chOff x="0" y="0"/>
          <a:chExt cx="0" cy="0"/>
        </a:xfrm>
      </p:grpSpPr>
      <p:grpSp>
        <p:nvGrpSpPr>
          <p:cNvPr id="93" name="Google Shape;93;p14"/>
          <p:cNvGrpSpPr/>
          <p:nvPr/>
        </p:nvGrpSpPr>
        <p:grpSpPr>
          <a:xfrm>
            <a:off x="-1" y="176628"/>
            <a:ext cx="9144001" cy="553997"/>
            <a:chOff x="-1" y="176628"/>
            <a:chExt cx="9144001" cy="553997"/>
          </a:xfrm>
        </p:grpSpPr>
        <p:sp>
          <p:nvSpPr>
            <p:cNvPr id="94" name="Google Shape;94;p14"/>
            <p:cNvSpPr/>
            <p:nvPr/>
          </p:nvSpPr>
          <p:spPr>
            <a:xfrm>
              <a:off x="0" y="316006"/>
              <a:ext cx="9144000" cy="275664"/>
            </a:xfrm>
            <a:prstGeom prst="rect">
              <a:avLst/>
            </a:prstGeom>
            <a:solidFill>
              <a:srgbClr val="FFBC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4"/>
            <p:cNvSpPr/>
            <p:nvPr/>
          </p:nvSpPr>
          <p:spPr>
            <a:xfrm flipH="1">
              <a:off x="-1" y="176628"/>
              <a:ext cx="3630706" cy="553997"/>
            </a:xfrm>
            <a:prstGeom prst="parallelogram">
              <a:avLst>
                <a:gd fmla="val 82143" name="adj"/>
              </a:avLst>
            </a:prstGeom>
            <a:solidFill>
              <a:srgbClr val="FDFD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96" name="Google Shape;96;p14"/>
          <p:cNvSpPr/>
          <p:nvPr/>
        </p:nvSpPr>
        <p:spPr>
          <a:xfrm>
            <a:off x="619295" y="176628"/>
            <a:ext cx="2263360"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000" u="none" strike="noStrike">
                <a:solidFill>
                  <a:srgbClr val="FFBC49"/>
                </a:solidFill>
                <a:latin typeface="Muli"/>
                <a:ea typeface="Muli"/>
                <a:cs typeface="Muli"/>
                <a:sym typeface="Muli"/>
              </a:rPr>
              <a:t>About Us</a:t>
            </a:r>
            <a:endParaRPr b="1" sz="3000">
              <a:solidFill>
                <a:srgbClr val="FFBC49"/>
              </a:solidFill>
              <a:latin typeface="Muli"/>
              <a:ea typeface="Muli"/>
              <a:cs typeface="Muli"/>
              <a:sym typeface="Muli"/>
            </a:endParaRPr>
          </a:p>
        </p:txBody>
      </p:sp>
      <p:sp>
        <p:nvSpPr>
          <p:cNvPr id="97" name="Google Shape;97;p14"/>
          <p:cNvSpPr/>
          <p:nvPr/>
        </p:nvSpPr>
        <p:spPr>
          <a:xfrm>
            <a:off x="619295" y="945350"/>
            <a:ext cx="7460173" cy="15696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595959"/>
                </a:solidFill>
                <a:latin typeface="Muli"/>
                <a:ea typeface="Muli"/>
                <a:cs typeface="Muli"/>
                <a:sym typeface="Muli"/>
              </a:rPr>
              <a:t>DZelectronix is a technology and electronic based company store located in Los Angeles, California. It was founded by Eric Hue and has been operating since 2003. </a:t>
            </a:r>
            <a:endParaRPr sz="2100">
              <a:solidFill>
                <a:srgbClr val="595959"/>
              </a:solidFill>
              <a:latin typeface="Muli"/>
              <a:ea typeface="Muli"/>
              <a:cs typeface="Muli"/>
              <a:sym typeface="Muli"/>
            </a:endParaRPr>
          </a:p>
        </p:txBody>
      </p:sp>
      <p:sp>
        <p:nvSpPr>
          <p:cNvPr id="98" name="Google Shape;98;p14"/>
          <p:cNvSpPr/>
          <p:nvPr/>
        </p:nvSpPr>
        <p:spPr>
          <a:xfrm flipH="1">
            <a:off x="-3" y="3496235"/>
            <a:ext cx="9144001" cy="3361765"/>
          </a:xfrm>
          <a:prstGeom prst="parallelogram">
            <a:avLst>
              <a:gd fmla="val 25000" name="adj"/>
            </a:avLst>
          </a:prstGeom>
          <a:blipFill rotWithShape="0">
            <a:blip r:embed="rId3">
              <a:alphaModFix/>
            </a:blip>
            <a:stretch>
              <a:fillRect b="-101828" l="-832" r="0" t="-7736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DFDFD"/>
        </a:solidFill>
      </p:bgPr>
    </p:bg>
    <p:spTree>
      <p:nvGrpSpPr>
        <p:cNvPr id="102" name="Shape 102"/>
        <p:cNvGrpSpPr/>
        <p:nvPr/>
      </p:nvGrpSpPr>
      <p:grpSpPr>
        <a:xfrm>
          <a:off x="0" y="0"/>
          <a:ext cx="0" cy="0"/>
          <a:chOff x="0" y="0"/>
          <a:chExt cx="0" cy="0"/>
        </a:xfrm>
      </p:grpSpPr>
      <p:grpSp>
        <p:nvGrpSpPr>
          <p:cNvPr id="103" name="Google Shape;103;p15"/>
          <p:cNvGrpSpPr/>
          <p:nvPr/>
        </p:nvGrpSpPr>
        <p:grpSpPr>
          <a:xfrm>
            <a:off x="-1" y="183981"/>
            <a:ext cx="9144001" cy="539714"/>
            <a:chOff x="-1" y="183981"/>
            <a:chExt cx="9144001" cy="539714"/>
          </a:xfrm>
        </p:grpSpPr>
        <p:sp>
          <p:nvSpPr>
            <p:cNvPr id="104" name="Google Shape;104;p15"/>
            <p:cNvSpPr/>
            <p:nvPr/>
          </p:nvSpPr>
          <p:spPr>
            <a:xfrm>
              <a:off x="0" y="316006"/>
              <a:ext cx="9144000" cy="275664"/>
            </a:xfrm>
            <a:prstGeom prst="rect">
              <a:avLst/>
            </a:prstGeom>
            <a:solidFill>
              <a:srgbClr val="FFBC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5"/>
            <p:cNvSpPr/>
            <p:nvPr/>
          </p:nvSpPr>
          <p:spPr>
            <a:xfrm flipH="1">
              <a:off x="-1" y="183981"/>
              <a:ext cx="3630706" cy="539714"/>
            </a:xfrm>
            <a:prstGeom prst="parallelogram">
              <a:avLst>
                <a:gd fmla="val 82143" name="adj"/>
              </a:avLst>
            </a:prstGeom>
            <a:solidFill>
              <a:srgbClr val="FDFD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6" name="Google Shape;106;p15"/>
          <p:cNvSpPr/>
          <p:nvPr/>
        </p:nvSpPr>
        <p:spPr>
          <a:xfrm>
            <a:off x="614329" y="972585"/>
            <a:ext cx="7068376" cy="1528624"/>
          </a:xfrm>
          <a:prstGeom prst="rect">
            <a:avLst/>
          </a:prstGeom>
          <a:noFill/>
          <a:ln>
            <a:noFill/>
          </a:ln>
        </p:spPr>
        <p:txBody>
          <a:bodyPr anchorCtr="0" anchor="t" bIns="45700" lIns="91425" spcFirstLastPara="1" rIns="91425" wrap="square" tIns="45700">
            <a:noAutofit/>
          </a:bodyPr>
          <a:lstStyle/>
          <a:p>
            <a:pPr indent="0" lvl="0" marL="0" marR="0" rtl="0" algn="l">
              <a:lnSpc>
                <a:spcPct val="116666"/>
              </a:lnSpc>
              <a:spcBef>
                <a:spcPts val="0"/>
              </a:spcBef>
              <a:spcAft>
                <a:spcPts val="0"/>
              </a:spcAft>
              <a:buNone/>
            </a:pPr>
            <a:r>
              <a:rPr lang="en-US" sz="2400">
                <a:solidFill>
                  <a:srgbClr val="595959"/>
                </a:solidFill>
                <a:latin typeface="Muli"/>
                <a:ea typeface="Muli"/>
                <a:cs typeface="Muli"/>
                <a:sym typeface="Muli"/>
              </a:rPr>
              <a:t>DZelectronix’s vision is to become the leading technology company store in the country by the year 2030 and establish 5 different branches nationwide. </a:t>
            </a:r>
            <a:endParaRPr/>
          </a:p>
        </p:txBody>
      </p:sp>
      <p:sp>
        <p:nvSpPr>
          <p:cNvPr id="107" name="Google Shape;107;p15"/>
          <p:cNvSpPr/>
          <p:nvPr/>
        </p:nvSpPr>
        <p:spPr>
          <a:xfrm>
            <a:off x="627824" y="183981"/>
            <a:ext cx="1399972"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000">
                <a:solidFill>
                  <a:srgbClr val="FFBC49"/>
                </a:solidFill>
                <a:latin typeface="Muli"/>
                <a:ea typeface="Muli"/>
                <a:cs typeface="Muli"/>
                <a:sym typeface="Muli"/>
              </a:rPr>
              <a:t>Vision</a:t>
            </a:r>
            <a:endParaRPr b="1" sz="3000">
              <a:solidFill>
                <a:srgbClr val="FFBC49"/>
              </a:solidFill>
              <a:latin typeface="Muli"/>
              <a:ea typeface="Muli"/>
              <a:cs typeface="Muli"/>
              <a:sym typeface="Muli"/>
            </a:endParaRPr>
          </a:p>
        </p:txBody>
      </p:sp>
      <p:sp>
        <p:nvSpPr>
          <p:cNvPr id="108" name="Google Shape;108;p15"/>
          <p:cNvSpPr/>
          <p:nvPr/>
        </p:nvSpPr>
        <p:spPr>
          <a:xfrm>
            <a:off x="627824" y="4118637"/>
            <a:ext cx="7365373" cy="830997"/>
          </a:xfrm>
          <a:prstGeom prst="rect">
            <a:avLst/>
          </a:prstGeom>
          <a:noFill/>
          <a:ln>
            <a:noFill/>
          </a:ln>
        </p:spPr>
        <p:txBody>
          <a:bodyPr anchorCtr="0" anchor="t" bIns="45700" lIns="91425" spcFirstLastPara="1" rIns="91425" wrap="square" tIns="45700">
            <a:noAutofit/>
          </a:bodyPr>
          <a:lstStyle/>
          <a:p>
            <a:pPr indent="0" lvl="0" marL="0" marR="0" rtl="0" algn="l">
              <a:lnSpc>
                <a:spcPct val="116666"/>
              </a:lnSpc>
              <a:spcBef>
                <a:spcPts val="0"/>
              </a:spcBef>
              <a:spcAft>
                <a:spcPts val="0"/>
              </a:spcAft>
              <a:buNone/>
            </a:pPr>
            <a:r>
              <a:rPr lang="en-US" sz="2400">
                <a:solidFill>
                  <a:srgbClr val="595959"/>
                </a:solidFill>
                <a:latin typeface="Muli"/>
                <a:ea typeface="Muli"/>
                <a:cs typeface="Muli"/>
                <a:sym typeface="Muli"/>
              </a:rPr>
              <a:t>Our mission is to provide quality technology and electronics at reasonable prices.</a:t>
            </a:r>
            <a:endParaRPr sz="2400">
              <a:solidFill>
                <a:srgbClr val="595959"/>
              </a:solidFill>
              <a:latin typeface="Muli"/>
              <a:ea typeface="Muli"/>
              <a:cs typeface="Muli"/>
              <a:sym typeface="Muli"/>
            </a:endParaRPr>
          </a:p>
        </p:txBody>
      </p:sp>
      <p:sp>
        <p:nvSpPr>
          <p:cNvPr id="109" name="Google Shape;109;p15"/>
          <p:cNvSpPr/>
          <p:nvPr/>
        </p:nvSpPr>
        <p:spPr>
          <a:xfrm>
            <a:off x="592900" y="3332616"/>
            <a:ext cx="1704589"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000">
                <a:solidFill>
                  <a:srgbClr val="FFBC49"/>
                </a:solidFill>
                <a:latin typeface="Muli"/>
                <a:ea typeface="Muli"/>
                <a:cs typeface="Muli"/>
                <a:sym typeface="Muli"/>
              </a:rPr>
              <a:t>Mission</a:t>
            </a:r>
            <a:endParaRPr b="1" sz="3000">
              <a:solidFill>
                <a:srgbClr val="FFBC49"/>
              </a:solidFill>
              <a:latin typeface="Muli"/>
              <a:ea typeface="Muli"/>
              <a:cs typeface="Muli"/>
              <a:sym typeface="Mul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DFDFD"/>
        </a:solidFill>
      </p:bgPr>
    </p:bg>
    <p:spTree>
      <p:nvGrpSpPr>
        <p:cNvPr id="113" name="Shape 113"/>
        <p:cNvGrpSpPr/>
        <p:nvPr/>
      </p:nvGrpSpPr>
      <p:grpSpPr>
        <a:xfrm>
          <a:off x="0" y="0"/>
          <a:ext cx="0" cy="0"/>
          <a:chOff x="0" y="0"/>
          <a:chExt cx="0" cy="0"/>
        </a:xfrm>
      </p:grpSpPr>
      <p:grpSp>
        <p:nvGrpSpPr>
          <p:cNvPr id="114" name="Google Shape;114;p16"/>
          <p:cNvGrpSpPr/>
          <p:nvPr/>
        </p:nvGrpSpPr>
        <p:grpSpPr>
          <a:xfrm>
            <a:off x="-1" y="228303"/>
            <a:ext cx="9144001" cy="501980"/>
            <a:chOff x="-1" y="228303"/>
            <a:chExt cx="9144001" cy="501980"/>
          </a:xfrm>
        </p:grpSpPr>
        <p:sp>
          <p:nvSpPr>
            <p:cNvPr id="115" name="Google Shape;115;p16"/>
            <p:cNvSpPr/>
            <p:nvPr/>
          </p:nvSpPr>
          <p:spPr>
            <a:xfrm>
              <a:off x="0" y="316006"/>
              <a:ext cx="9144000" cy="275664"/>
            </a:xfrm>
            <a:prstGeom prst="rect">
              <a:avLst/>
            </a:prstGeom>
            <a:solidFill>
              <a:srgbClr val="FFBC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6"/>
            <p:cNvSpPr/>
            <p:nvPr/>
          </p:nvSpPr>
          <p:spPr>
            <a:xfrm flipH="1">
              <a:off x="-1" y="228303"/>
              <a:ext cx="3630706" cy="501980"/>
            </a:xfrm>
            <a:prstGeom prst="parallelogram">
              <a:avLst>
                <a:gd fmla="val 82143" name="adj"/>
              </a:avLst>
            </a:prstGeom>
            <a:solidFill>
              <a:srgbClr val="FDFD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7" name="Google Shape;117;p16"/>
          <p:cNvSpPr/>
          <p:nvPr/>
        </p:nvSpPr>
        <p:spPr>
          <a:xfrm flipH="1">
            <a:off x="5412647" y="1058372"/>
            <a:ext cx="2979169" cy="2462195"/>
          </a:xfrm>
          <a:prstGeom prst="parallelogram">
            <a:avLst>
              <a:gd fmla="val 25000" name="adj"/>
            </a:avLst>
          </a:prstGeom>
          <a:blipFill rotWithShape="0">
            <a:blip r:embed="rId3">
              <a:alphaModFix/>
            </a:blip>
            <a:stretch>
              <a:fillRect b="-24677" l="-1354" r="-1775" t="-7098"/>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6"/>
          <p:cNvSpPr/>
          <p:nvPr/>
        </p:nvSpPr>
        <p:spPr>
          <a:xfrm flipH="1">
            <a:off x="711208" y="1058372"/>
            <a:ext cx="2979169" cy="2462195"/>
          </a:xfrm>
          <a:prstGeom prst="parallelogram">
            <a:avLst>
              <a:gd fmla="val 25000" name="adj"/>
            </a:avLst>
          </a:prstGeom>
          <a:blipFill rotWithShape="0">
            <a:blip r:embed="rId4">
              <a:alphaModFix/>
            </a:blip>
            <a:stretch>
              <a:fillRect b="-32679" l="-487" r="-848" t="-1766"/>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6"/>
          <p:cNvSpPr/>
          <p:nvPr/>
        </p:nvSpPr>
        <p:spPr>
          <a:xfrm>
            <a:off x="616799" y="153582"/>
            <a:ext cx="229087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FFBC49"/>
                </a:solidFill>
                <a:latin typeface="Muli"/>
                <a:ea typeface="Muli"/>
                <a:cs typeface="Muli"/>
                <a:sym typeface="Muli"/>
              </a:rPr>
              <a:t>The Team</a:t>
            </a:r>
            <a:endParaRPr b="1" sz="3200">
              <a:solidFill>
                <a:srgbClr val="FFBC49"/>
              </a:solidFill>
              <a:latin typeface="Muli"/>
              <a:ea typeface="Muli"/>
              <a:cs typeface="Muli"/>
              <a:sym typeface="Muli"/>
            </a:endParaRPr>
          </a:p>
        </p:txBody>
      </p:sp>
      <p:sp>
        <p:nvSpPr>
          <p:cNvPr id="120" name="Google Shape;120;p16"/>
          <p:cNvSpPr/>
          <p:nvPr/>
        </p:nvSpPr>
        <p:spPr>
          <a:xfrm>
            <a:off x="5331016" y="4351663"/>
            <a:ext cx="3060799" cy="1374735"/>
          </a:xfrm>
          <a:prstGeom prst="rect">
            <a:avLst/>
          </a:prstGeom>
          <a:noFill/>
          <a:ln>
            <a:noFill/>
          </a:ln>
        </p:spPr>
        <p:txBody>
          <a:bodyPr anchorCtr="0" anchor="t" bIns="45700" lIns="91425" spcFirstLastPara="1" rIns="91425" wrap="square" tIns="45700">
            <a:noAutofit/>
          </a:bodyPr>
          <a:lstStyle/>
          <a:p>
            <a:pPr indent="-285750" lvl="0" marL="285750" marR="0" rtl="0" algn="l">
              <a:lnSpc>
                <a:spcPct val="150000"/>
              </a:lnSpc>
              <a:spcBef>
                <a:spcPts val="0"/>
              </a:spcBef>
              <a:spcAft>
                <a:spcPts val="0"/>
              </a:spcAft>
              <a:buClr>
                <a:srgbClr val="595959"/>
              </a:buClr>
              <a:buSzPts val="1600"/>
              <a:buFont typeface="Courier New"/>
              <a:buChar char="o"/>
            </a:pPr>
            <a:r>
              <a:rPr lang="en-US" sz="1600">
                <a:solidFill>
                  <a:srgbClr val="595959"/>
                </a:solidFill>
                <a:latin typeface="Muli"/>
                <a:ea typeface="Muli"/>
                <a:cs typeface="Muli"/>
                <a:sym typeface="Muli"/>
              </a:rPr>
              <a:t>Monitors the consistency of company standards applicable to all products produced and sold.</a:t>
            </a:r>
            <a:endParaRPr sz="1600">
              <a:solidFill>
                <a:srgbClr val="595959"/>
              </a:solidFill>
              <a:latin typeface="Muli"/>
              <a:ea typeface="Muli"/>
              <a:cs typeface="Muli"/>
              <a:sym typeface="Muli"/>
            </a:endParaRPr>
          </a:p>
        </p:txBody>
      </p:sp>
      <p:sp>
        <p:nvSpPr>
          <p:cNvPr id="121" name="Google Shape;121;p16"/>
          <p:cNvSpPr/>
          <p:nvPr/>
        </p:nvSpPr>
        <p:spPr>
          <a:xfrm>
            <a:off x="5319214" y="3658384"/>
            <a:ext cx="1955225"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FFBC49"/>
                </a:solidFill>
                <a:latin typeface="Muli SemiBold"/>
                <a:ea typeface="Muli SemiBold"/>
                <a:cs typeface="Muli SemiBold"/>
                <a:sym typeface="Muli SemiBold"/>
              </a:rPr>
              <a:t>Lawrence Tan</a:t>
            </a:r>
            <a:endParaRPr sz="2000">
              <a:solidFill>
                <a:srgbClr val="FFBC49"/>
              </a:solidFill>
              <a:latin typeface="Muli SemiBold"/>
              <a:ea typeface="Muli SemiBold"/>
              <a:cs typeface="Muli SemiBold"/>
              <a:sym typeface="Muli SemiBold"/>
            </a:endParaRPr>
          </a:p>
        </p:txBody>
      </p:sp>
      <p:sp>
        <p:nvSpPr>
          <p:cNvPr id="122" name="Google Shape;122;p16"/>
          <p:cNvSpPr/>
          <p:nvPr/>
        </p:nvSpPr>
        <p:spPr>
          <a:xfrm>
            <a:off x="5322418" y="3980700"/>
            <a:ext cx="2032696"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A5A5A5"/>
                </a:solidFill>
                <a:latin typeface="Muli"/>
                <a:ea typeface="Muli"/>
                <a:cs typeface="Muli"/>
                <a:sym typeface="Muli"/>
              </a:rPr>
              <a:t>Chief Quality Officer</a:t>
            </a:r>
            <a:endParaRPr i="1" sz="1400">
              <a:solidFill>
                <a:srgbClr val="A5A5A5"/>
              </a:solidFill>
              <a:latin typeface="Muli"/>
              <a:ea typeface="Muli"/>
              <a:cs typeface="Muli"/>
              <a:sym typeface="Muli"/>
            </a:endParaRPr>
          </a:p>
        </p:txBody>
      </p:sp>
      <p:sp>
        <p:nvSpPr>
          <p:cNvPr id="123" name="Google Shape;123;p16"/>
          <p:cNvSpPr/>
          <p:nvPr/>
        </p:nvSpPr>
        <p:spPr>
          <a:xfrm>
            <a:off x="613628" y="4350637"/>
            <a:ext cx="3076750" cy="1695336"/>
          </a:xfrm>
          <a:prstGeom prst="rect">
            <a:avLst/>
          </a:prstGeom>
          <a:noFill/>
          <a:ln>
            <a:noFill/>
          </a:ln>
        </p:spPr>
        <p:txBody>
          <a:bodyPr anchorCtr="0" anchor="t" bIns="45700" lIns="91425" spcFirstLastPara="1" rIns="91425" wrap="square" tIns="45700">
            <a:noAutofit/>
          </a:bodyPr>
          <a:lstStyle/>
          <a:p>
            <a:pPr indent="-285750" lvl="0" marL="285750" marR="0" rtl="0" algn="l">
              <a:lnSpc>
                <a:spcPct val="156250"/>
              </a:lnSpc>
              <a:spcBef>
                <a:spcPts val="0"/>
              </a:spcBef>
              <a:spcAft>
                <a:spcPts val="0"/>
              </a:spcAft>
              <a:buClr>
                <a:srgbClr val="595959"/>
              </a:buClr>
              <a:buSzPts val="1600"/>
              <a:buFont typeface="Courier New"/>
              <a:buChar char="o"/>
            </a:pPr>
            <a:r>
              <a:rPr lang="en-US" sz="1600">
                <a:solidFill>
                  <a:srgbClr val="595959"/>
                </a:solidFill>
                <a:latin typeface="Muli"/>
                <a:ea typeface="Muli"/>
                <a:cs typeface="Muli"/>
                <a:sym typeface="Muli"/>
              </a:rPr>
              <a:t>Manages general company operations on a daily basis. </a:t>
            </a:r>
            <a:endParaRPr/>
          </a:p>
          <a:p>
            <a:pPr indent="-285750" lvl="0" marL="285750" marR="0" rtl="0" algn="l">
              <a:lnSpc>
                <a:spcPct val="150000"/>
              </a:lnSpc>
              <a:spcBef>
                <a:spcPts val="0"/>
              </a:spcBef>
              <a:spcAft>
                <a:spcPts val="0"/>
              </a:spcAft>
              <a:buClr>
                <a:srgbClr val="595959"/>
              </a:buClr>
              <a:buSzPts val="1600"/>
              <a:buFont typeface="Courier New"/>
              <a:buChar char="o"/>
            </a:pPr>
            <a:r>
              <a:rPr lang="en-US" sz="1600">
                <a:solidFill>
                  <a:srgbClr val="595959"/>
                </a:solidFill>
                <a:latin typeface="Muli"/>
                <a:ea typeface="Muli"/>
                <a:cs typeface="Muli"/>
                <a:sym typeface="Muli"/>
              </a:rPr>
              <a:t>Maximizes the share prices, market shares and revenues of the company.</a:t>
            </a:r>
            <a:endParaRPr/>
          </a:p>
        </p:txBody>
      </p:sp>
      <p:sp>
        <p:nvSpPr>
          <p:cNvPr id="124" name="Google Shape;124;p16"/>
          <p:cNvSpPr/>
          <p:nvPr/>
        </p:nvSpPr>
        <p:spPr>
          <a:xfrm>
            <a:off x="622523" y="3981203"/>
            <a:ext cx="2429917"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A5A5A5"/>
                </a:solidFill>
                <a:latin typeface="Muli"/>
                <a:ea typeface="Muli"/>
                <a:cs typeface="Muli"/>
                <a:sym typeface="Muli"/>
              </a:rPr>
              <a:t>Chief Operating Officer</a:t>
            </a:r>
            <a:endParaRPr i="1" sz="1400">
              <a:solidFill>
                <a:srgbClr val="A5A5A5"/>
              </a:solidFill>
              <a:latin typeface="Muli"/>
              <a:ea typeface="Muli"/>
              <a:cs typeface="Muli"/>
              <a:sym typeface="Muli"/>
            </a:endParaRPr>
          </a:p>
        </p:txBody>
      </p:sp>
      <p:sp>
        <p:nvSpPr>
          <p:cNvPr id="125" name="Google Shape;125;p16"/>
          <p:cNvSpPr/>
          <p:nvPr/>
        </p:nvSpPr>
        <p:spPr>
          <a:xfrm>
            <a:off x="627343" y="3659179"/>
            <a:ext cx="1512226"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FFBC49"/>
                </a:solidFill>
                <a:latin typeface="Muli SemiBold"/>
                <a:ea typeface="Muli SemiBold"/>
                <a:cs typeface="Muli SemiBold"/>
                <a:sym typeface="Muli SemiBold"/>
              </a:rPr>
              <a:t>Tim Smart</a:t>
            </a:r>
            <a:endParaRPr sz="2000">
              <a:solidFill>
                <a:srgbClr val="FFBC49"/>
              </a:solidFill>
              <a:latin typeface="Muli SemiBold"/>
              <a:ea typeface="Muli SemiBold"/>
              <a:cs typeface="Muli SemiBold"/>
              <a:sym typeface="Muli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DFDFD"/>
        </a:solidFill>
      </p:bgPr>
    </p:bg>
    <p:spTree>
      <p:nvGrpSpPr>
        <p:cNvPr id="129" name="Shape 129"/>
        <p:cNvGrpSpPr/>
        <p:nvPr/>
      </p:nvGrpSpPr>
      <p:grpSpPr>
        <a:xfrm>
          <a:off x="0" y="0"/>
          <a:ext cx="0" cy="0"/>
          <a:chOff x="0" y="0"/>
          <a:chExt cx="0" cy="0"/>
        </a:xfrm>
      </p:grpSpPr>
      <p:grpSp>
        <p:nvGrpSpPr>
          <p:cNvPr id="130" name="Google Shape;130;p17"/>
          <p:cNvGrpSpPr/>
          <p:nvPr/>
        </p:nvGrpSpPr>
        <p:grpSpPr>
          <a:xfrm>
            <a:off x="-1" y="230446"/>
            <a:ext cx="9144001" cy="518455"/>
            <a:chOff x="-1" y="230446"/>
            <a:chExt cx="9144001" cy="518455"/>
          </a:xfrm>
        </p:grpSpPr>
        <p:sp>
          <p:nvSpPr>
            <p:cNvPr id="131" name="Google Shape;131;p17"/>
            <p:cNvSpPr/>
            <p:nvPr/>
          </p:nvSpPr>
          <p:spPr>
            <a:xfrm>
              <a:off x="0" y="316006"/>
              <a:ext cx="9144000" cy="275664"/>
            </a:xfrm>
            <a:prstGeom prst="rect">
              <a:avLst/>
            </a:prstGeom>
            <a:solidFill>
              <a:srgbClr val="FFBC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7"/>
            <p:cNvSpPr/>
            <p:nvPr/>
          </p:nvSpPr>
          <p:spPr>
            <a:xfrm flipH="1">
              <a:off x="-1" y="230446"/>
              <a:ext cx="3630706" cy="518455"/>
            </a:xfrm>
            <a:prstGeom prst="parallelogram">
              <a:avLst>
                <a:gd fmla="val 82143" name="adj"/>
              </a:avLst>
            </a:prstGeom>
            <a:solidFill>
              <a:srgbClr val="FDFD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33" name="Google Shape;133;p17"/>
          <p:cNvSpPr/>
          <p:nvPr/>
        </p:nvSpPr>
        <p:spPr>
          <a:xfrm flipH="1">
            <a:off x="712394" y="1063127"/>
            <a:ext cx="2979169" cy="2462195"/>
          </a:xfrm>
          <a:prstGeom prst="parallelogram">
            <a:avLst>
              <a:gd fmla="val 25000" name="adj"/>
            </a:avLst>
          </a:prstGeom>
          <a:blipFill rotWithShape="0">
            <a:blip r:embed="rId3">
              <a:alphaModFix/>
            </a:blip>
            <a:stretch>
              <a:fillRect b="-27184" l="0" r="-1783" t="1"/>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7"/>
          <p:cNvSpPr/>
          <p:nvPr/>
        </p:nvSpPr>
        <p:spPr>
          <a:xfrm flipH="1">
            <a:off x="5404535" y="1063127"/>
            <a:ext cx="2979169" cy="2462195"/>
          </a:xfrm>
          <a:prstGeom prst="parallelogram">
            <a:avLst>
              <a:gd fmla="val 25000" name="adj"/>
            </a:avLst>
          </a:prstGeom>
          <a:blipFill rotWithShape="0">
            <a:blip r:embed="rId4">
              <a:alphaModFix/>
            </a:blip>
            <a:stretch>
              <a:fillRect b="-27771" l="-485" r="-1159" t="-5893"/>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7"/>
          <p:cNvSpPr/>
          <p:nvPr/>
        </p:nvSpPr>
        <p:spPr>
          <a:xfrm>
            <a:off x="643864" y="4358003"/>
            <a:ext cx="3047699" cy="2015936"/>
          </a:xfrm>
          <a:prstGeom prst="rect">
            <a:avLst/>
          </a:prstGeom>
          <a:noFill/>
          <a:ln>
            <a:noFill/>
          </a:ln>
        </p:spPr>
        <p:txBody>
          <a:bodyPr anchorCtr="0" anchor="t" bIns="45700" lIns="91425" spcFirstLastPara="1" rIns="91425" wrap="square" tIns="45700">
            <a:noAutofit/>
          </a:bodyPr>
          <a:lstStyle/>
          <a:p>
            <a:pPr indent="-285750" lvl="0" marL="285750" marR="0" rtl="0" algn="l">
              <a:lnSpc>
                <a:spcPct val="140000"/>
              </a:lnSpc>
              <a:spcBef>
                <a:spcPts val="0"/>
              </a:spcBef>
              <a:spcAft>
                <a:spcPts val="0"/>
              </a:spcAft>
              <a:buClr>
                <a:srgbClr val="595959"/>
              </a:buClr>
              <a:buSzPts val="1600"/>
              <a:buFont typeface="Courier New"/>
              <a:buChar char="o"/>
            </a:pPr>
            <a:r>
              <a:rPr lang="en-US" sz="1600">
                <a:solidFill>
                  <a:srgbClr val="595959"/>
                </a:solidFill>
                <a:latin typeface="Muli"/>
                <a:ea typeface="Muli"/>
                <a:cs typeface="Muli"/>
                <a:sym typeface="Muli"/>
              </a:rPr>
              <a:t>Manages and monitors the quality of products being sold in the market. </a:t>
            </a:r>
            <a:endParaRPr/>
          </a:p>
          <a:p>
            <a:pPr indent="-285750" lvl="0" marL="285750" marR="0" rtl="0" algn="l">
              <a:lnSpc>
                <a:spcPct val="140000"/>
              </a:lnSpc>
              <a:spcBef>
                <a:spcPts val="0"/>
              </a:spcBef>
              <a:spcAft>
                <a:spcPts val="0"/>
              </a:spcAft>
              <a:buClr>
                <a:srgbClr val="595959"/>
              </a:buClr>
              <a:buSzPts val="1600"/>
              <a:buFont typeface="Courier New"/>
              <a:buChar char="o"/>
            </a:pPr>
            <a:r>
              <a:rPr lang="en-US" sz="1600">
                <a:solidFill>
                  <a:srgbClr val="595959"/>
                </a:solidFill>
                <a:latin typeface="Muli"/>
                <a:ea typeface="Muli"/>
                <a:cs typeface="Muli"/>
                <a:sym typeface="Muli"/>
              </a:rPr>
              <a:t>Ensures the production standards of the company are in place at all times.</a:t>
            </a:r>
            <a:endParaRPr sz="1600">
              <a:solidFill>
                <a:srgbClr val="595959"/>
              </a:solidFill>
              <a:latin typeface="Muli"/>
              <a:ea typeface="Muli"/>
              <a:cs typeface="Muli"/>
              <a:sym typeface="Muli"/>
            </a:endParaRPr>
          </a:p>
        </p:txBody>
      </p:sp>
      <p:sp>
        <p:nvSpPr>
          <p:cNvPr id="136" name="Google Shape;136;p17"/>
          <p:cNvSpPr/>
          <p:nvPr/>
        </p:nvSpPr>
        <p:spPr>
          <a:xfrm>
            <a:off x="642485" y="3984778"/>
            <a:ext cx="2919861"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A5A5A5"/>
                </a:solidFill>
                <a:latin typeface="Muli"/>
                <a:ea typeface="Muli"/>
                <a:cs typeface="Muli"/>
                <a:sym typeface="Muli"/>
              </a:rPr>
              <a:t>Quality Control Officer</a:t>
            </a:r>
            <a:endParaRPr sz="1400">
              <a:solidFill>
                <a:srgbClr val="A5A5A5"/>
              </a:solidFill>
              <a:latin typeface="Muli"/>
              <a:ea typeface="Muli"/>
              <a:cs typeface="Muli"/>
              <a:sym typeface="Muli"/>
            </a:endParaRPr>
          </a:p>
        </p:txBody>
      </p:sp>
      <p:sp>
        <p:nvSpPr>
          <p:cNvPr id="137" name="Google Shape;137;p17"/>
          <p:cNvSpPr/>
          <p:nvPr/>
        </p:nvSpPr>
        <p:spPr>
          <a:xfrm>
            <a:off x="629974" y="3661088"/>
            <a:ext cx="2020951"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FFBC49"/>
                </a:solidFill>
                <a:latin typeface="Muli SemiBold"/>
                <a:ea typeface="Muli SemiBold"/>
                <a:cs typeface="Muli SemiBold"/>
                <a:sym typeface="Muli SemiBold"/>
              </a:rPr>
              <a:t>Peter Lane</a:t>
            </a:r>
            <a:endParaRPr sz="2000">
              <a:solidFill>
                <a:srgbClr val="FFBC49"/>
              </a:solidFill>
              <a:latin typeface="Muli SemiBold"/>
              <a:ea typeface="Muli SemiBold"/>
              <a:cs typeface="Muli SemiBold"/>
              <a:sym typeface="Muli SemiBold"/>
            </a:endParaRPr>
          </a:p>
        </p:txBody>
      </p:sp>
      <p:sp>
        <p:nvSpPr>
          <p:cNvPr id="138" name="Google Shape;138;p17"/>
          <p:cNvSpPr/>
          <p:nvPr/>
        </p:nvSpPr>
        <p:spPr>
          <a:xfrm>
            <a:off x="5310719" y="4349133"/>
            <a:ext cx="3072985" cy="2015936"/>
          </a:xfrm>
          <a:prstGeom prst="rect">
            <a:avLst/>
          </a:prstGeom>
          <a:noFill/>
          <a:ln>
            <a:noFill/>
          </a:ln>
        </p:spPr>
        <p:txBody>
          <a:bodyPr anchorCtr="0" anchor="t" bIns="45700" lIns="91425" spcFirstLastPara="1" rIns="91425" wrap="square" tIns="45700">
            <a:noAutofit/>
          </a:bodyPr>
          <a:lstStyle/>
          <a:p>
            <a:pPr indent="-285750" lvl="0" marL="285750" marR="0" rtl="0" algn="l">
              <a:lnSpc>
                <a:spcPct val="140000"/>
              </a:lnSpc>
              <a:spcBef>
                <a:spcPts val="0"/>
              </a:spcBef>
              <a:spcAft>
                <a:spcPts val="0"/>
              </a:spcAft>
              <a:buClr>
                <a:srgbClr val="595959"/>
              </a:buClr>
              <a:buSzPts val="1600"/>
              <a:buFont typeface="Courier New"/>
              <a:buChar char="o"/>
            </a:pPr>
            <a:r>
              <a:rPr lang="en-US" sz="1600">
                <a:solidFill>
                  <a:srgbClr val="595959"/>
                </a:solidFill>
                <a:latin typeface="Muli"/>
                <a:ea typeface="Muli"/>
                <a:cs typeface="Muli"/>
                <a:sym typeface="Muli"/>
              </a:rPr>
              <a:t>Manages and monitors the quality of products being sold in the market. </a:t>
            </a:r>
            <a:endParaRPr/>
          </a:p>
          <a:p>
            <a:pPr indent="-285750" lvl="0" marL="285750" marR="0" rtl="0" algn="l">
              <a:lnSpc>
                <a:spcPct val="140000"/>
              </a:lnSpc>
              <a:spcBef>
                <a:spcPts val="0"/>
              </a:spcBef>
              <a:spcAft>
                <a:spcPts val="0"/>
              </a:spcAft>
              <a:buClr>
                <a:srgbClr val="595959"/>
              </a:buClr>
              <a:buSzPts val="1600"/>
              <a:buFont typeface="Courier New"/>
              <a:buChar char="o"/>
            </a:pPr>
            <a:r>
              <a:rPr lang="en-US" sz="1600">
                <a:solidFill>
                  <a:srgbClr val="595959"/>
                </a:solidFill>
                <a:latin typeface="Muli"/>
                <a:ea typeface="Muli"/>
                <a:cs typeface="Muli"/>
                <a:sym typeface="Muli"/>
              </a:rPr>
              <a:t>Ensures the production standards of the company are in place at all times.</a:t>
            </a:r>
            <a:endParaRPr sz="1600">
              <a:solidFill>
                <a:srgbClr val="595959"/>
              </a:solidFill>
              <a:latin typeface="Muli"/>
              <a:ea typeface="Muli"/>
              <a:cs typeface="Muli"/>
              <a:sym typeface="Muli"/>
            </a:endParaRPr>
          </a:p>
        </p:txBody>
      </p:sp>
      <p:sp>
        <p:nvSpPr>
          <p:cNvPr id="139" name="Google Shape;139;p17"/>
          <p:cNvSpPr/>
          <p:nvPr/>
        </p:nvSpPr>
        <p:spPr>
          <a:xfrm>
            <a:off x="5308141" y="3979235"/>
            <a:ext cx="3400558"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A5A5A5"/>
                </a:solidFill>
                <a:latin typeface="Muli"/>
                <a:ea typeface="Muli"/>
                <a:cs typeface="Muli"/>
                <a:sym typeface="Muli"/>
              </a:rPr>
              <a:t>Quality Control Officer</a:t>
            </a:r>
            <a:endParaRPr sz="1400">
              <a:solidFill>
                <a:srgbClr val="A5A5A5"/>
              </a:solidFill>
              <a:latin typeface="Muli"/>
              <a:ea typeface="Muli"/>
              <a:cs typeface="Muli"/>
              <a:sym typeface="Muli"/>
            </a:endParaRPr>
          </a:p>
        </p:txBody>
      </p:sp>
      <p:sp>
        <p:nvSpPr>
          <p:cNvPr id="140" name="Google Shape;140;p17"/>
          <p:cNvSpPr/>
          <p:nvPr/>
        </p:nvSpPr>
        <p:spPr>
          <a:xfrm>
            <a:off x="5312911" y="3668070"/>
            <a:ext cx="2086050"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FFBC49"/>
                </a:solidFill>
                <a:latin typeface="Muli SemiBold"/>
                <a:ea typeface="Muli SemiBold"/>
                <a:cs typeface="Muli SemiBold"/>
                <a:sym typeface="Muli SemiBold"/>
              </a:rPr>
              <a:t>Winston Fryer</a:t>
            </a:r>
            <a:endParaRPr sz="2000">
              <a:solidFill>
                <a:srgbClr val="FFBC49"/>
              </a:solidFill>
              <a:latin typeface="Muli SemiBold"/>
              <a:ea typeface="Muli SemiBold"/>
              <a:cs typeface="Muli SemiBold"/>
              <a:sym typeface="Muli SemiBold"/>
            </a:endParaRPr>
          </a:p>
        </p:txBody>
      </p:sp>
      <p:sp>
        <p:nvSpPr>
          <p:cNvPr id="141" name="Google Shape;141;p17"/>
          <p:cNvSpPr/>
          <p:nvPr/>
        </p:nvSpPr>
        <p:spPr>
          <a:xfrm>
            <a:off x="615689" y="164127"/>
            <a:ext cx="229087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FFBC49"/>
                </a:solidFill>
                <a:latin typeface="Muli"/>
                <a:ea typeface="Muli"/>
                <a:cs typeface="Muli"/>
                <a:sym typeface="Muli"/>
              </a:rPr>
              <a:t>The Team</a:t>
            </a:r>
            <a:endParaRPr b="1" sz="3200">
              <a:solidFill>
                <a:srgbClr val="FFBC49"/>
              </a:solidFill>
              <a:latin typeface="Muli"/>
              <a:ea typeface="Muli"/>
              <a:cs typeface="Muli"/>
              <a:sym typeface="Mul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DFDFD"/>
        </a:solidFill>
      </p:bgPr>
    </p:bg>
    <p:spTree>
      <p:nvGrpSpPr>
        <p:cNvPr id="145" name="Shape 145"/>
        <p:cNvGrpSpPr/>
        <p:nvPr/>
      </p:nvGrpSpPr>
      <p:grpSpPr>
        <a:xfrm>
          <a:off x="0" y="0"/>
          <a:ext cx="0" cy="0"/>
          <a:chOff x="0" y="0"/>
          <a:chExt cx="0" cy="0"/>
        </a:xfrm>
      </p:grpSpPr>
      <p:grpSp>
        <p:nvGrpSpPr>
          <p:cNvPr id="146" name="Google Shape;146;p18"/>
          <p:cNvGrpSpPr/>
          <p:nvPr/>
        </p:nvGrpSpPr>
        <p:grpSpPr>
          <a:xfrm>
            <a:off x="-1" y="190011"/>
            <a:ext cx="9144001" cy="527654"/>
            <a:chOff x="-1" y="190011"/>
            <a:chExt cx="9144001" cy="527654"/>
          </a:xfrm>
        </p:grpSpPr>
        <p:sp>
          <p:nvSpPr>
            <p:cNvPr id="147" name="Google Shape;147;p18"/>
            <p:cNvSpPr/>
            <p:nvPr/>
          </p:nvSpPr>
          <p:spPr>
            <a:xfrm>
              <a:off x="0" y="316006"/>
              <a:ext cx="9144000" cy="275664"/>
            </a:xfrm>
            <a:prstGeom prst="rect">
              <a:avLst/>
            </a:prstGeom>
            <a:solidFill>
              <a:srgbClr val="FFBC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8"/>
            <p:cNvSpPr/>
            <p:nvPr/>
          </p:nvSpPr>
          <p:spPr>
            <a:xfrm flipH="1">
              <a:off x="-1" y="190011"/>
              <a:ext cx="3630706" cy="527654"/>
            </a:xfrm>
            <a:prstGeom prst="parallelogram">
              <a:avLst>
                <a:gd fmla="val 82143" name="adj"/>
              </a:avLst>
            </a:prstGeom>
            <a:solidFill>
              <a:srgbClr val="FDFD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9" name="Google Shape;149;p18"/>
          <p:cNvSpPr/>
          <p:nvPr/>
        </p:nvSpPr>
        <p:spPr>
          <a:xfrm>
            <a:off x="618260" y="953134"/>
            <a:ext cx="7630390" cy="188769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2400">
                <a:solidFill>
                  <a:srgbClr val="595959"/>
                </a:solidFill>
                <a:latin typeface="Muli"/>
                <a:ea typeface="Muli"/>
                <a:cs typeface="Muli"/>
                <a:sym typeface="Muli"/>
              </a:rPr>
              <a:t>Tesla Magazine’s conducted survey in 2015 shows that 13 companies in the electronic industry were closed by the administration due to low quality products sold in the market at unreasonably high price points. </a:t>
            </a:r>
            <a:endParaRPr/>
          </a:p>
        </p:txBody>
      </p:sp>
      <p:sp>
        <p:nvSpPr>
          <p:cNvPr id="150" name="Google Shape;150;p18"/>
          <p:cNvSpPr/>
          <p:nvPr/>
        </p:nvSpPr>
        <p:spPr>
          <a:xfrm>
            <a:off x="616309" y="190011"/>
            <a:ext cx="3169327"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000">
                <a:solidFill>
                  <a:srgbClr val="FFBC49"/>
                </a:solidFill>
                <a:latin typeface="Muli"/>
                <a:ea typeface="Muli"/>
                <a:cs typeface="Muli"/>
                <a:sym typeface="Muli"/>
              </a:rPr>
              <a:t>The Problem</a:t>
            </a:r>
            <a:endParaRPr b="1" sz="3000">
              <a:solidFill>
                <a:srgbClr val="FFBC49"/>
              </a:solidFill>
              <a:latin typeface="Muli"/>
              <a:ea typeface="Muli"/>
              <a:cs typeface="Muli"/>
              <a:sym typeface="Muli"/>
            </a:endParaRPr>
          </a:p>
        </p:txBody>
      </p:sp>
      <p:sp>
        <p:nvSpPr>
          <p:cNvPr id="151" name="Google Shape;151;p18"/>
          <p:cNvSpPr/>
          <p:nvPr/>
        </p:nvSpPr>
        <p:spPr>
          <a:xfrm flipH="1">
            <a:off x="-3" y="3496235"/>
            <a:ext cx="9144001" cy="3361765"/>
          </a:xfrm>
          <a:prstGeom prst="parallelogram">
            <a:avLst>
              <a:gd fmla="val 25000" name="adj"/>
            </a:avLst>
          </a:prstGeom>
          <a:blipFill rotWithShape="1">
            <a:blip r:embed="rId3">
              <a:alphaModFix/>
            </a:blip>
            <a:stretch>
              <a:fillRect b="-20963" l="-208" r="207" t="-34566"/>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DFDFD"/>
        </a:solidFill>
      </p:bgPr>
    </p:bg>
    <p:spTree>
      <p:nvGrpSpPr>
        <p:cNvPr id="155" name="Shape 155"/>
        <p:cNvGrpSpPr/>
        <p:nvPr/>
      </p:nvGrpSpPr>
      <p:grpSpPr>
        <a:xfrm>
          <a:off x="0" y="0"/>
          <a:ext cx="0" cy="0"/>
          <a:chOff x="0" y="0"/>
          <a:chExt cx="0" cy="0"/>
        </a:xfrm>
      </p:grpSpPr>
      <p:grpSp>
        <p:nvGrpSpPr>
          <p:cNvPr id="156" name="Google Shape;156;p19"/>
          <p:cNvGrpSpPr/>
          <p:nvPr/>
        </p:nvGrpSpPr>
        <p:grpSpPr>
          <a:xfrm>
            <a:off x="-1" y="183147"/>
            <a:ext cx="9144001" cy="541382"/>
            <a:chOff x="-1" y="183147"/>
            <a:chExt cx="9144001" cy="541382"/>
          </a:xfrm>
        </p:grpSpPr>
        <p:sp>
          <p:nvSpPr>
            <p:cNvPr id="157" name="Google Shape;157;p19"/>
            <p:cNvSpPr/>
            <p:nvPr/>
          </p:nvSpPr>
          <p:spPr>
            <a:xfrm>
              <a:off x="0" y="316006"/>
              <a:ext cx="9144000" cy="275664"/>
            </a:xfrm>
            <a:prstGeom prst="rect">
              <a:avLst/>
            </a:prstGeom>
            <a:solidFill>
              <a:srgbClr val="FFBC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9"/>
            <p:cNvSpPr/>
            <p:nvPr/>
          </p:nvSpPr>
          <p:spPr>
            <a:xfrm flipH="1">
              <a:off x="-1" y="183147"/>
              <a:ext cx="3630706" cy="541382"/>
            </a:xfrm>
            <a:prstGeom prst="parallelogram">
              <a:avLst>
                <a:gd fmla="val 82143" name="adj"/>
              </a:avLst>
            </a:prstGeom>
            <a:solidFill>
              <a:srgbClr val="FDFD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9" name="Google Shape;159;p19"/>
          <p:cNvSpPr/>
          <p:nvPr/>
        </p:nvSpPr>
        <p:spPr>
          <a:xfrm>
            <a:off x="616837" y="941701"/>
            <a:ext cx="7443691"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2400">
                <a:solidFill>
                  <a:srgbClr val="595959"/>
                </a:solidFill>
                <a:latin typeface="Muli"/>
                <a:ea typeface="Muli"/>
                <a:cs typeface="Muli"/>
                <a:sym typeface="Muli"/>
              </a:rPr>
              <a:t>DZelectronix provides quality assured products that have been tested and approved by the company to deliver maximum performance and last for a long time. These products will be made available at prices comparatively lower than other companies in the market.</a:t>
            </a:r>
            <a:endParaRPr sz="2400">
              <a:solidFill>
                <a:srgbClr val="595959"/>
              </a:solidFill>
              <a:latin typeface="Muli"/>
              <a:ea typeface="Muli"/>
              <a:cs typeface="Muli"/>
              <a:sym typeface="Muli"/>
            </a:endParaRPr>
          </a:p>
        </p:txBody>
      </p:sp>
      <p:sp>
        <p:nvSpPr>
          <p:cNvPr id="160" name="Google Shape;160;p19"/>
          <p:cNvSpPr/>
          <p:nvPr/>
        </p:nvSpPr>
        <p:spPr>
          <a:xfrm>
            <a:off x="601600" y="183147"/>
            <a:ext cx="2732088"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000">
                <a:solidFill>
                  <a:srgbClr val="FFBC49"/>
                </a:solidFill>
                <a:latin typeface="Muli"/>
                <a:ea typeface="Muli"/>
                <a:cs typeface="Muli"/>
                <a:sym typeface="Muli"/>
              </a:rPr>
              <a:t>Our Solution</a:t>
            </a:r>
            <a:endParaRPr b="1" sz="3000">
              <a:solidFill>
                <a:srgbClr val="FFBC49"/>
              </a:solidFill>
              <a:latin typeface="Muli"/>
              <a:ea typeface="Muli"/>
              <a:cs typeface="Muli"/>
              <a:sym typeface="Muli"/>
            </a:endParaRPr>
          </a:p>
        </p:txBody>
      </p:sp>
      <p:sp>
        <p:nvSpPr>
          <p:cNvPr id="161" name="Google Shape;161;p19"/>
          <p:cNvSpPr/>
          <p:nvPr/>
        </p:nvSpPr>
        <p:spPr>
          <a:xfrm flipH="1">
            <a:off x="-4" y="3600056"/>
            <a:ext cx="9144001" cy="3257944"/>
          </a:xfrm>
          <a:prstGeom prst="parallelogram">
            <a:avLst>
              <a:gd fmla="val 25000" name="adj"/>
            </a:avLst>
          </a:prstGeom>
          <a:blipFill rotWithShape="1">
            <a:blip r:embed="rId3">
              <a:alphaModFix/>
            </a:blip>
            <a:stretch>
              <a:fillRect b="-86826" l="-312" r="-6872" t="-5263"/>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DFDFD"/>
        </a:solidFill>
      </p:bgPr>
    </p:bg>
    <p:spTree>
      <p:nvGrpSpPr>
        <p:cNvPr id="165" name="Shape 165"/>
        <p:cNvGrpSpPr/>
        <p:nvPr/>
      </p:nvGrpSpPr>
      <p:grpSpPr>
        <a:xfrm>
          <a:off x="0" y="0"/>
          <a:ext cx="0" cy="0"/>
          <a:chOff x="0" y="0"/>
          <a:chExt cx="0" cy="0"/>
        </a:xfrm>
      </p:grpSpPr>
      <p:grpSp>
        <p:nvGrpSpPr>
          <p:cNvPr id="166" name="Google Shape;166;p20"/>
          <p:cNvGrpSpPr/>
          <p:nvPr/>
        </p:nvGrpSpPr>
        <p:grpSpPr>
          <a:xfrm>
            <a:off x="-1" y="192508"/>
            <a:ext cx="9144001" cy="553997"/>
            <a:chOff x="-1" y="192508"/>
            <a:chExt cx="9144001" cy="553997"/>
          </a:xfrm>
        </p:grpSpPr>
        <p:sp>
          <p:nvSpPr>
            <p:cNvPr id="167" name="Google Shape;167;p20"/>
            <p:cNvSpPr/>
            <p:nvPr/>
          </p:nvSpPr>
          <p:spPr>
            <a:xfrm>
              <a:off x="0" y="316006"/>
              <a:ext cx="9144000" cy="275664"/>
            </a:xfrm>
            <a:prstGeom prst="rect">
              <a:avLst/>
            </a:prstGeom>
            <a:solidFill>
              <a:srgbClr val="FFBC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20"/>
            <p:cNvSpPr/>
            <p:nvPr/>
          </p:nvSpPr>
          <p:spPr>
            <a:xfrm flipH="1">
              <a:off x="-1" y="192508"/>
              <a:ext cx="3630706" cy="553997"/>
            </a:xfrm>
            <a:prstGeom prst="parallelogram">
              <a:avLst>
                <a:gd fmla="val 82143" name="adj"/>
              </a:avLst>
            </a:prstGeom>
            <a:solidFill>
              <a:srgbClr val="FDFD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69" name="Google Shape;169;p20"/>
          <p:cNvSpPr/>
          <p:nvPr/>
        </p:nvSpPr>
        <p:spPr>
          <a:xfrm>
            <a:off x="625541" y="192508"/>
            <a:ext cx="3169327"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000">
                <a:solidFill>
                  <a:srgbClr val="FFBC49"/>
                </a:solidFill>
                <a:latin typeface="Muli"/>
                <a:ea typeface="Muli"/>
                <a:cs typeface="Muli"/>
                <a:sym typeface="Muli"/>
              </a:rPr>
              <a:t>Advantages</a:t>
            </a:r>
            <a:endParaRPr b="1" sz="3000">
              <a:solidFill>
                <a:srgbClr val="FFBC49"/>
              </a:solidFill>
              <a:latin typeface="Muli"/>
              <a:ea typeface="Muli"/>
              <a:cs typeface="Muli"/>
              <a:sym typeface="Muli"/>
            </a:endParaRPr>
          </a:p>
        </p:txBody>
      </p:sp>
      <p:sp>
        <p:nvSpPr>
          <p:cNvPr id="170" name="Google Shape;170;p20"/>
          <p:cNvSpPr/>
          <p:nvPr/>
        </p:nvSpPr>
        <p:spPr>
          <a:xfrm>
            <a:off x="604249" y="962301"/>
            <a:ext cx="7662198" cy="452431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595959"/>
              </a:buClr>
              <a:buSzPts val="2400"/>
              <a:buFont typeface="Courier New"/>
              <a:buChar char="o"/>
            </a:pPr>
            <a:r>
              <a:rPr lang="en-US" sz="2400">
                <a:solidFill>
                  <a:srgbClr val="595959"/>
                </a:solidFill>
                <a:latin typeface="Muli"/>
                <a:ea typeface="Muli"/>
                <a:cs typeface="Muli"/>
                <a:sym typeface="Muli"/>
              </a:rPr>
              <a:t>The latest, top performing technology and electronics from both local and international brands at competitive price ranges.</a:t>
            </a:r>
            <a:endParaRPr/>
          </a:p>
          <a:p>
            <a:pPr indent="-190500" lvl="0" marL="342900" marR="0" rtl="0" algn="l">
              <a:lnSpc>
                <a:spcPct val="100000"/>
              </a:lnSpc>
              <a:spcBef>
                <a:spcPts val="0"/>
              </a:spcBef>
              <a:spcAft>
                <a:spcPts val="0"/>
              </a:spcAft>
              <a:buClr>
                <a:schemeClr val="dk1"/>
              </a:buClr>
              <a:buSzPts val="2400"/>
              <a:buFont typeface="Courier New"/>
              <a:buNone/>
            </a:pPr>
            <a:r>
              <a:t/>
            </a:r>
            <a:endParaRPr sz="2400">
              <a:solidFill>
                <a:srgbClr val="595959"/>
              </a:solidFill>
              <a:latin typeface="Muli"/>
              <a:ea typeface="Muli"/>
              <a:cs typeface="Muli"/>
              <a:sym typeface="Muli"/>
            </a:endParaRPr>
          </a:p>
          <a:p>
            <a:pPr indent="-342900" lvl="0" marL="342900" marR="0" rtl="0" algn="l">
              <a:lnSpc>
                <a:spcPct val="100000"/>
              </a:lnSpc>
              <a:spcBef>
                <a:spcPts val="0"/>
              </a:spcBef>
              <a:spcAft>
                <a:spcPts val="0"/>
              </a:spcAft>
              <a:buClr>
                <a:srgbClr val="595959"/>
              </a:buClr>
              <a:buSzPts val="2400"/>
              <a:buFont typeface="Courier New"/>
              <a:buChar char="o"/>
            </a:pPr>
            <a:r>
              <a:rPr lang="en-US" sz="2400">
                <a:solidFill>
                  <a:srgbClr val="595959"/>
                </a:solidFill>
                <a:latin typeface="Muli"/>
                <a:ea typeface="Muli"/>
                <a:cs typeface="Muli"/>
                <a:sym typeface="Muli"/>
              </a:rPr>
              <a:t>Monthly offers and discounts for those with exclusive membership cards.</a:t>
            </a:r>
            <a:endParaRPr/>
          </a:p>
          <a:p>
            <a:pPr indent="0" lvl="0" marL="0" marR="0" rtl="0" algn="l">
              <a:lnSpc>
                <a:spcPct val="100000"/>
              </a:lnSpc>
              <a:spcBef>
                <a:spcPts val="0"/>
              </a:spcBef>
              <a:spcAft>
                <a:spcPts val="0"/>
              </a:spcAft>
              <a:buNone/>
            </a:pPr>
            <a:r>
              <a:t/>
            </a:r>
            <a:endParaRPr sz="2400">
              <a:solidFill>
                <a:srgbClr val="595959"/>
              </a:solidFill>
              <a:latin typeface="Muli"/>
              <a:ea typeface="Muli"/>
              <a:cs typeface="Muli"/>
              <a:sym typeface="Muli"/>
            </a:endParaRPr>
          </a:p>
          <a:p>
            <a:pPr indent="-342900" lvl="0" marL="342900" marR="0" rtl="0" algn="l">
              <a:lnSpc>
                <a:spcPct val="100000"/>
              </a:lnSpc>
              <a:spcBef>
                <a:spcPts val="0"/>
              </a:spcBef>
              <a:spcAft>
                <a:spcPts val="0"/>
              </a:spcAft>
              <a:buClr>
                <a:srgbClr val="595959"/>
              </a:buClr>
              <a:buSzPts val="2400"/>
              <a:buFont typeface="Courier New"/>
              <a:buChar char="o"/>
            </a:pPr>
            <a:r>
              <a:rPr lang="en-US" sz="2400">
                <a:solidFill>
                  <a:srgbClr val="595959"/>
                </a:solidFill>
                <a:latin typeface="Muli"/>
                <a:ea typeface="Muli"/>
                <a:cs typeface="Muli"/>
                <a:sym typeface="Muli"/>
              </a:rPr>
              <a:t>Customer commentary cards to know exactly what it is the target market desires.</a:t>
            </a:r>
            <a:endParaRPr/>
          </a:p>
          <a:p>
            <a:pPr indent="-190500" lvl="0" marL="342900" marR="0" rtl="0" algn="l">
              <a:lnSpc>
                <a:spcPct val="100000"/>
              </a:lnSpc>
              <a:spcBef>
                <a:spcPts val="0"/>
              </a:spcBef>
              <a:spcAft>
                <a:spcPts val="0"/>
              </a:spcAft>
              <a:buClr>
                <a:schemeClr val="dk1"/>
              </a:buClr>
              <a:buSzPts val="2400"/>
              <a:buFont typeface="Courier New"/>
              <a:buNone/>
            </a:pPr>
            <a:r>
              <a:t/>
            </a:r>
            <a:endParaRPr sz="2400">
              <a:solidFill>
                <a:srgbClr val="595959"/>
              </a:solidFill>
              <a:latin typeface="Muli"/>
              <a:ea typeface="Muli"/>
              <a:cs typeface="Muli"/>
              <a:sym typeface="Muli"/>
            </a:endParaRPr>
          </a:p>
          <a:p>
            <a:pPr indent="-342900" lvl="0" marL="342900" marR="0" rtl="0" algn="l">
              <a:lnSpc>
                <a:spcPct val="100000"/>
              </a:lnSpc>
              <a:spcBef>
                <a:spcPts val="0"/>
              </a:spcBef>
              <a:spcAft>
                <a:spcPts val="0"/>
              </a:spcAft>
              <a:buClr>
                <a:srgbClr val="595959"/>
              </a:buClr>
              <a:buSzPts val="2400"/>
              <a:buFont typeface="Courier New"/>
              <a:buChar char="o"/>
            </a:pPr>
            <a:r>
              <a:rPr lang="en-US" sz="2400">
                <a:solidFill>
                  <a:srgbClr val="595959"/>
                </a:solidFill>
                <a:latin typeface="Muli"/>
                <a:ea typeface="Muli"/>
                <a:cs typeface="Muli"/>
                <a:sym typeface="Muli"/>
              </a:rPr>
              <a:t>Warranties ranging from 2 years to lifetime on all products purchased.</a:t>
            </a:r>
            <a:endParaRPr sz="2400">
              <a:solidFill>
                <a:srgbClr val="595959"/>
              </a:solidFill>
              <a:latin typeface="Muli"/>
              <a:ea typeface="Muli"/>
              <a:cs typeface="Muli"/>
              <a:sym typeface="Mul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DFDFD"/>
        </a:solidFill>
      </p:bgPr>
    </p:bg>
    <p:spTree>
      <p:nvGrpSpPr>
        <p:cNvPr id="174" name="Shape 174"/>
        <p:cNvGrpSpPr/>
        <p:nvPr/>
      </p:nvGrpSpPr>
      <p:grpSpPr>
        <a:xfrm>
          <a:off x="0" y="0"/>
          <a:ext cx="0" cy="0"/>
          <a:chOff x="0" y="0"/>
          <a:chExt cx="0" cy="0"/>
        </a:xfrm>
      </p:grpSpPr>
      <p:grpSp>
        <p:nvGrpSpPr>
          <p:cNvPr id="175" name="Google Shape;175;p21"/>
          <p:cNvGrpSpPr/>
          <p:nvPr/>
        </p:nvGrpSpPr>
        <p:grpSpPr>
          <a:xfrm>
            <a:off x="-1" y="254133"/>
            <a:ext cx="9144001" cy="507500"/>
            <a:chOff x="-1" y="254133"/>
            <a:chExt cx="9144001" cy="507500"/>
          </a:xfrm>
        </p:grpSpPr>
        <p:sp>
          <p:nvSpPr>
            <p:cNvPr id="176" name="Google Shape;176;p21"/>
            <p:cNvSpPr/>
            <p:nvPr/>
          </p:nvSpPr>
          <p:spPr>
            <a:xfrm>
              <a:off x="0" y="316006"/>
              <a:ext cx="9144000" cy="275664"/>
            </a:xfrm>
            <a:prstGeom prst="rect">
              <a:avLst/>
            </a:prstGeom>
            <a:solidFill>
              <a:srgbClr val="FFBC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21"/>
            <p:cNvSpPr/>
            <p:nvPr/>
          </p:nvSpPr>
          <p:spPr>
            <a:xfrm flipH="1">
              <a:off x="-1" y="254133"/>
              <a:ext cx="3630706" cy="507500"/>
            </a:xfrm>
            <a:prstGeom prst="parallelogram">
              <a:avLst>
                <a:gd fmla="val 82143" name="adj"/>
              </a:avLst>
            </a:prstGeom>
            <a:solidFill>
              <a:srgbClr val="FDFD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78" name="Google Shape;178;p21"/>
          <p:cNvSpPr/>
          <p:nvPr/>
        </p:nvSpPr>
        <p:spPr>
          <a:xfrm>
            <a:off x="608004" y="940529"/>
            <a:ext cx="7824796" cy="26776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2400">
                <a:solidFill>
                  <a:srgbClr val="595959"/>
                </a:solidFill>
                <a:latin typeface="Muli"/>
                <a:ea typeface="Muli"/>
                <a:cs typeface="Muli"/>
                <a:sym typeface="Muli"/>
              </a:rPr>
              <a:t>SPEAK is a new membership program that is made exclusively for techno junkies. It will provide all members with exclusive deals and discounts of as much as 60% off for a monthly membership fee of $29.99. Well renowned brand such as Aegis, Tony, and D-TRICKS will be just some of the brands members can get exclusive access to.</a:t>
            </a:r>
            <a:endParaRPr sz="2400">
              <a:solidFill>
                <a:srgbClr val="595959"/>
              </a:solidFill>
              <a:latin typeface="Muli"/>
              <a:ea typeface="Muli"/>
              <a:cs typeface="Muli"/>
              <a:sym typeface="Muli"/>
            </a:endParaRPr>
          </a:p>
        </p:txBody>
      </p:sp>
      <p:sp>
        <p:nvSpPr>
          <p:cNvPr id="179" name="Google Shape;179;p21"/>
          <p:cNvSpPr/>
          <p:nvPr/>
        </p:nvSpPr>
        <p:spPr>
          <a:xfrm>
            <a:off x="603241" y="180854"/>
            <a:ext cx="205184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FFBC49"/>
                </a:solidFill>
                <a:latin typeface="Muli"/>
                <a:ea typeface="Muli"/>
                <a:cs typeface="Muli"/>
                <a:sym typeface="Muli"/>
              </a:rPr>
              <a:t>Speak</a:t>
            </a:r>
            <a:endParaRPr b="1" sz="3000">
              <a:solidFill>
                <a:srgbClr val="FFBC49"/>
              </a:solidFill>
              <a:latin typeface="Muli"/>
              <a:ea typeface="Muli"/>
              <a:cs typeface="Muli"/>
              <a:sym typeface="Muli"/>
            </a:endParaRPr>
          </a:p>
        </p:txBody>
      </p:sp>
      <p:grpSp>
        <p:nvGrpSpPr>
          <p:cNvPr id="180" name="Google Shape;180;p21"/>
          <p:cNvGrpSpPr/>
          <p:nvPr/>
        </p:nvGrpSpPr>
        <p:grpSpPr>
          <a:xfrm>
            <a:off x="740699" y="4391995"/>
            <a:ext cx="1290731" cy="1290731"/>
            <a:chOff x="1364812" y="4362967"/>
            <a:chExt cx="1290731" cy="1290731"/>
          </a:xfrm>
        </p:grpSpPr>
        <p:sp>
          <p:nvSpPr>
            <p:cNvPr id="181" name="Google Shape;181;p21"/>
            <p:cNvSpPr/>
            <p:nvPr/>
          </p:nvSpPr>
          <p:spPr>
            <a:xfrm>
              <a:off x="1364812" y="4363420"/>
              <a:ext cx="1290278" cy="1290278"/>
            </a:xfrm>
            <a:prstGeom prst="donut">
              <a:avLst>
                <a:gd fmla="val 12004"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82" name="Google Shape;182;p21"/>
            <p:cNvSpPr/>
            <p:nvPr/>
          </p:nvSpPr>
          <p:spPr>
            <a:xfrm>
              <a:off x="1364812" y="4362967"/>
              <a:ext cx="1290731" cy="1290731"/>
            </a:xfrm>
            <a:prstGeom prst="blockArc">
              <a:avLst>
                <a:gd fmla="val 16956491" name="adj1"/>
                <a:gd fmla="val 8743279" name="adj2"/>
                <a:gd fmla="val 12291" name="adj3"/>
              </a:avLst>
            </a:prstGeom>
            <a:solidFill>
              <a:srgbClr val="FFBC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3" name="Google Shape;183;p21"/>
          <p:cNvSpPr/>
          <p:nvPr/>
        </p:nvSpPr>
        <p:spPr>
          <a:xfrm>
            <a:off x="962503" y="4865546"/>
            <a:ext cx="905179" cy="459741"/>
          </a:xfrm>
          <a:prstGeom prst="rect">
            <a:avLst/>
          </a:prstGeom>
          <a:noFill/>
          <a:ln>
            <a:noFill/>
          </a:ln>
        </p:spPr>
        <p:txBody>
          <a:bodyPr anchorCtr="0" anchor="t" bIns="45700" lIns="91425" spcFirstLastPara="1" rIns="91425" wrap="square" tIns="45700">
            <a:noAutofit/>
          </a:bodyPr>
          <a:lstStyle/>
          <a:p>
            <a:pPr indent="0" lvl="0" marL="0" marR="0" rtl="0" algn="ctr">
              <a:lnSpc>
                <a:spcPct val="87500"/>
              </a:lnSpc>
              <a:spcBef>
                <a:spcPts val="0"/>
              </a:spcBef>
              <a:spcAft>
                <a:spcPts val="0"/>
              </a:spcAft>
              <a:buNone/>
            </a:pPr>
            <a:r>
              <a:rPr b="1" lang="en-US" sz="3200">
                <a:solidFill>
                  <a:srgbClr val="595959"/>
                </a:solidFill>
                <a:latin typeface="Muli"/>
                <a:ea typeface="Muli"/>
                <a:cs typeface="Muli"/>
                <a:sym typeface="Muli"/>
              </a:rPr>
              <a:t>60</a:t>
            </a:r>
            <a:r>
              <a:rPr b="1" lang="en-US" sz="1800">
                <a:solidFill>
                  <a:srgbClr val="595959"/>
                </a:solidFill>
                <a:latin typeface="Muli"/>
                <a:ea typeface="Muli"/>
                <a:cs typeface="Muli"/>
                <a:sym typeface="Muli"/>
              </a:rPr>
              <a:t>%</a:t>
            </a:r>
            <a:endParaRPr b="1" sz="1800">
              <a:solidFill>
                <a:srgbClr val="595959"/>
              </a:solidFill>
              <a:latin typeface="Muli"/>
              <a:ea typeface="Muli"/>
              <a:cs typeface="Muli"/>
              <a:sym typeface="Muli"/>
            </a:endParaRPr>
          </a:p>
        </p:txBody>
      </p:sp>
      <p:sp>
        <p:nvSpPr>
          <p:cNvPr id="184" name="Google Shape;184;p21"/>
          <p:cNvSpPr/>
          <p:nvPr/>
        </p:nvSpPr>
        <p:spPr>
          <a:xfrm>
            <a:off x="1858653" y="5023749"/>
            <a:ext cx="1147939" cy="451406"/>
          </a:xfrm>
          <a:prstGeom prst="rect">
            <a:avLst/>
          </a:prstGeom>
          <a:noFill/>
          <a:ln>
            <a:noFill/>
          </a:ln>
        </p:spPr>
        <p:txBody>
          <a:bodyPr anchorCtr="0" anchor="t" bIns="45700" lIns="91425" spcFirstLastPara="1" rIns="91425" wrap="square" tIns="45700">
            <a:noAutofit/>
          </a:bodyPr>
          <a:lstStyle/>
          <a:p>
            <a:pPr indent="0" lvl="0" marL="0" marR="0" rtl="0" algn="ctr">
              <a:lnSpc>
                <a:spcPct val="87500"/>
              </a:lnSpc>
              <a:spcBef>
                <a:spcPts val="0"/>
              </a:spcBef>
              <a:spcAft>
                <a:spcPts val="0"/>
              </a:spcAft>
              <a:buNone/>
            </a:pPr>
            <a:r>
              <a:rPr b="1" lang="en-US" sz="3200">
                <a:solidFill>
                  <a:srgbClr val="595959"/>
                </a:solidFill>
                <a:latin typeface="Muli"/>
                <a:ea typeface="Muli"/>
                <a:cs typeface="Muli"/>
                <a:sym typeface="Muli"/>
              </a:rPr>
              <a:t>Off</a:t>
            </a:r>
            <a:endParaRPr b="1" sz="1800">
              <a:solidFill>
                <a:srgbClr val="595959"/>
              </a:solidFill>
              <a:latin typeface="Muli"/>
              <a:ea typeface="Muli"/>
              <a:cs typeface="Muli"/>
              <a:sym typeface="Muli"/>
            </a:endParaRPr>
          </a:p>
        </p:txBody>
      </p:sp>
      <p:sp>
        <p:nvSpPr>
          <p:cNvPr id="185" name="Google Shape;185;p21"/>
          <p:cNvSpPr/>
          <p:nvPr/>
        </p:nvSpPr>
        <p:spPr>
          <a:xfrm>
            <a:off x="4553622" y="4905615"/>
            <a:ext cx="3215712" cy="519116"/>
          </a:xfrm>
          <a:prstGeom prst="rect">
            <a:avLst/>
          </a:prstGeom>
          <a:noFill/>
          <a:ln>
            <a:noFill/>
          </a:ln>
        </p:spPr>
        <p:txBody>
          <a:bodyPr anchorCtr="0" anchor="t" bIns="45700" lIns="91425" spcFirstLastPara="1" rIns="91425" wrap="square" tIns="45700">
            <a:noAutofit/>
          </a:bodyPr>
          <a:lstStyle/>
          <a:p>
            <a:pPr indent="0" lvl="0" marL="0" marR="0" rtl="0" algn="l">
              <a:lnSpc>
                <a:spcPct val="190000"/>
              </a:lnSpc>
              <a:spcBef>
                <a:spcPts val="0"/>
              </a:spcBef>
              <a:spcAft>
                <a:spcPts val="0"/>
              </a:spcAft>
              <a:buNone/>
            </a:pPr>
            <a:r>
              <a:rPr lang="en-US" sz="2000">
                <a:solidFill>
                  <a:srgbClr val="595959"/>
                </a:solidFill>
                <a:latin typeface="Muli"/>
                <a:ea typeface="Muli"/>
                <a:cs typeface="Muli"/>
                <a:sym typeface="Muli"/>
              </a:rPr>
              <a:t>monthly membership fee</a:t>
            </a:r>
            <a:endParaRPr b="1" sz="1200">
              <a:solidFill>
                <a:srgbClr val="FFBC49"/>
              </a:solidFill>
              <a:latin typeface="Muli"/>
              <a:ea typeface="Muli"/>
              <a:cs typeface="Muli"/>
              <a:sym typeface="Muli"/>
            </a:endParaRPr>
          </a:p>
        </p:txBody>
      </p:sp>
      <p:sp>
        <p:nvSpPr>
          <p:cNvPr id="186" name="Google Shape;186;p21"/>
          <p:cNvSpPr/>
          <p:nvPr/>
        </p:nvSpPr>
        <p:spPr>
          <a:xfrm>
            <a:off x="4538655" y="4191711"/>
            <a:ext cx="2533500" cy="579600"/>
          </a:xfrm>
          <a:prstGeom prst="rect">
            <a:avLst/>
          </a:prstGeom>
          <a:noFill/>
          <a:ln>
            <a:noFill/>
          </a:ln>
        </p:spPr>
        <p:txBody>
          <a:bodyPr anchorCtr="0" anchor="t" bIns="45700" lIns="91425" spcFirstLastPara="1" rIns="91425" wrap="square" tIns="45700">
            <a:noAutofit/>
          </a:bodyPr>
          <a:lstStyle/>
          <a:p>
            <a:pPr indent="0" lvl="0" marL="0" marR="0" rtl="0" algn="l">
              <a:lnSpc>
                <a:spcPct val="79166"/>
              </a:lnSpc>
              <a:spcBef>
                <a:spcPts val="0"/>
              </a:spcBef>
              <a:spcAft>
                <a:spcPts val="0"/>
              </a:spcAft>
              <a:buNone/>
            </a:pPr>
            <a:r>
              <a:rPr b="1" lang="en-US" sz="4800">
                <a:solidFill>
                  <a:srgbClr val="FFBC49"/>
                </a:solidFill>
                <a:latin typeface="Muli"/>
                <a:ea typeface="Muli"/>
                <a:cs typeface="Muli"/>
                <a:sym typeface="Muli"/>
              </a:rPr>
              <a:t>$29.99</a:t>
            </a:r>
            <a:endParaRPr b="1" sz="3200">
              <a:solidFill>
                <a:srgbClr val="FFBC49"/>
              </a:solidFill>
              <a:latin typeface="Muli"/>
              <a:ea typeface="Muli"/>
              <a:cs typeface="Muli"/>
              <a:sym typeface="Mul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