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9753600" cx="13004800"/>
  <p:notesSz cx="6858000" cy="9144000"/>
  <p:embeddedFontLst>
    <p:embeddedFont>
      <p:font typeface="EB Garamond"/>
      <p:regular r:id="rId24"/>
      <p:bold r:id="rId25"/>
      <p:italic r:id="rId26"/>
      <p:boldItalic r:id="rId27"/>
    </p:embeddedFont>
    <p:embeddedFont>
      <p:font typeface="Vidaloka"/>
      <p:regular r:id="rId28"/>
    </p:embeddedFont>
    <p:embeddedFont>
      <p:font typeface="Helvetica Neue"/>
      <p:regular r:id="rId29"/>
      <p:bold r:id="rId30"/>
      <p:italic r:id="rId31"/>
      <p:boldItalic r:id="rId32"/>
    </p:embeddedFont>
    <p:embeddedFont>
      <p:font typeface="Helvetica Neue Light"/>
      <p:regular r:id="rId33"/>
      <p:bold r:id="rId34"/>
      <p:italic r:id="rId35"/>
      <p:boldItalic r:id="rId36"/>
    </p:embeddedFont>
    <p:embeddedFont>
      <p:font typeface="Open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OpenSans-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EBGaramond-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EBGaramond-italic.fntdata"/><Relationship Id="rId25" Type="http://schemas.openxmlformats.org/officeDocument/2006/relationships/font" Target="fonts/EBGaramond-bold.fntdata"/><Relationship Id="rId28" Type="http://schemas.openxmlformats.org/officeDocument/2006/relationships/font" Target="fonts/Vidaloka-regular.fntdata"/><Relationship Id="rId27" Type="http://schemas.openxmlformats.org/officeDocument/2006/relationships/font" Target="fonts/EBGaramond-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HelveticaNeu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7.xml"/><Relationship Id="rId33" Type="http://schemas.openxmlformats.org/officeDocument/2006/relationships/font" Target="fonts/HelveticaNeueLight-regular.fntdata"/><Relationship Id="rId10" Type="http://schemas.openxmlformats.org/officeDocument/2006/relationships/slide" Target="slides/slide6.xml"/><Relationship Id="rId32" Type="http://schemas.openxmlformats.org/officeDocument/2006/relationships/font" Target="fonts/HelveticaNeue-boldItalic.fntdata"/><Relationship Id="rId13" Type="http://schemas.openxmlformats.org/officeDocument/2006/relationships/slide" Target="slides/slide9.xml"/><Relationship Id="rId35" Type="http://schemas.openxmlformats.org/officeDocument/2006/relationships/font" Target="fonts/HelveticaNeueLight-italic.fntdata"/><Relationship Id="rId12" Type="http://schemas.openxmlformats.org/officeDocument/2006/relationships/slide" Target="slides/slide8.xml"/><Relationship Id="rId34" Type="http://schemas.openxmlformats.org/officeDocument/2006/relationships/font" Target="fonts/HelveticaNeueLight-bold.fntdata"/><Relationship Id="rId15" Type="http://schemas.openxmlformats.org/officeDocument/2006/relationships/slide" Target="slides/slide11.xml"/><Relationship Id="rId37" Type="http://schemas.openxmlformats.org/officeDocument/2006/relationships/font" Target="fonts/OpenSans-regular.fntdata"/><Relationship Id="rId14" Type="http://schemas.openxmlformats.org/officeDocument/2006/relationships/slide" Target="slides/slide10.xml"/><Relationship Id="rId36" Type="http://schemas.openxmlformats.org/officeDocument/2006/relationships/font" Target="fonts/HelveticaNeueLight-boldItalic.fntdata"/><Relationship Id="rId17" Type="http://schemas.openxmlformats.org/officeDocument/2006/relationships/slide" Target="slides/slide13.xml"/><Relationship Id="rId39" Type="http://schemas.openxmlformats.org/officeDocument/2006/relationships/font" Target="fonts/OpenSans-italic.fntdata"/><Relationship Id="rId16" Type="http://schemas.openxmlformats.org/officeDocument/2006/relationships/slide" Target="slides/slide12.xml"/><Relationship Id="rId38" Type="http://schemas.openxmlformats.org/officeDocument/2006/relationships/font" Target="fonts/OpenSans-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2" name="Google Shape;12;p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1273386" y="5994400"/>
            <a:ext cx="10464802" cy="38926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2200"/>
              <a:buFont typeface="Helvetica Neue"/>
              <a:buNone/>
              <a:defRPr i="1" sz="2200"/>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8" name="Google Shape;48;p11"/>
          <p:cNvSpPr txBox="1"/>
          <p:nvPr>
            <p:ph idx="2" type="body"/>
          </p:nvPr>
        </p:nvSpPr>
        <p:spPr>
          <a:xfrm>
            <a:off x="1273386" y="4399192"/>
            <a:ext cx="10464802" cy="562362"/>
          </a:xfrm>
          <a:prstGeom prst="rect">
            <a:avLst/>
          </a:prstGeom>
          <a:noFill/>
          <a:ln>
            <a:noFill/>
          </a:ln>
        </p:spPr>
        <p:txBody>
          <a:bodyPr anchorCtr="0" anchor="ctr"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3400"/>
              <a:buFont typeface="Helvetica Neue"/>
              <a:buNone/>
              <a:defRPr sz="3400">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9" name="Google Shape;49;p1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1" y="1219199"/>
            <a:ext cx="13004801" cy="731520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spTree>
      <p:nvGrpSpPr>
        <p:cNvPr id="13" name="Shape 13"/>
        <p:cNvGrpSpPr/>
        <p:nvPr/>
      </p:nvGrpSpPr>
      <p:grpSpPr>
        <a:xfrm>
          <a:off x="0" y="0"/>
          <a:ext cx="0" cy="0"/>
          <a:chOff x="0" y="0"/>
          <a:chExt cx="0" cy="0"/>
        </a:xfrm>
      </p:grpSpPr>
      <p:sp>
        <p:nvSpPr>
          <p:cNvPr id="14" name="Google Shape;14;p3"/>
          <p:cNvSpPr/>
          <p:nvPr>
            <p:ph idx="2" type="pic"/>
          </p:nvPr>
        </p:nvSpPr>
        <p:spPr>
          <a:xfrm>
            <a:off x="1667183" y="1578186"/>
            <a:ext cx="9672321" cy="4660055"/>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15" name="Google Shape;15;p3"/>
          <p:cNvSpPr txBox="1"/>
          <p:nvPr>
            <p:ph type="title"/>
          </p:nvPr>
        </p:nvSpPr>
        <p:spPr>
          <a:xfrm>
            <a:off x="338666" y="6292426"/>
            <a:ext cx="12327468" cy="107018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6" name="Google Shape;16;p3"/>
          <p:cNvSpPr txBox="1"/>
          <p:nvPr>
            <p:ph idx="1" type="body"/>
          </p:nvPr>
        </p:nvSpPr>
        <p:spPr>
          <a:xfrm>
            <a:off x="338666" y="7321973"/>
            <a:ext cx="12327468" cy="846667"/>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17" name="Google Shape;17;p3"/>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18" name="Shape 18"/>
        <p:cNvGrpSpPr/>
        <p:nvPr/>
      </p:nvGrpSpPr>
      <p:grpSpPr>
        <a:xfrm>
          <a:off x="0" y="0"/>
          <a:ext cx="0" cy="0"/>
          <a:chOff x="0" y="0"/>
          <a:chExt cx="0" cy="0"/>
        </a:xfrm>
      </p:grpSpPr>
      <p:sp>
        <p:nvSpPr>
          <p:cNvPr id="19" name="Google Shape;19;p4"/>
          <p:cNvSpPr txBox="1"/>
          <p:nvPr>
            <p:ph type="title"/>
          </p:nvPr>
        </p:nvSpPr>
        <p:spPr>
          <a:xfrm>
            <a:off x="948266" y="3637279"/>
            <a:ext cx="11108268" cy="2479042"/>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1" name="Shape 21"/>
        <p:cNvGrpSpPr/>
        <p:nvPr/>
      </p:nvGrpSpPr>
      <p:grpSpPr>
        <a:xfrm>
          <a:off x="0" y="0"/>
          <a:ext cx="0" cy="0"/>
          <a:chOff x="0" y="0"/>
          <a:chExt cx="0" cy="0"/>
        </a:xfrm>
      </p:grpSpPr>
      <p:sp>
        <p:nvSpPr>
          <p:cNvPr id="22" name="Google Shape;22;p5"/>
          <p:cNvSpPr/>
          <p:nvPr>
            <p:ph idx="2" type="pic"/>
          </p:nvPr>
        </p:nvSpPr>
        <p:spPr>
          <a:xfrm>
            <a:off x="7021856" y="1727199"/>
            <a:ext cx="5080002"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23" name="Google Shape;23;p5"/>
          <p:cNvSpPr txBox="1"/>
          <p:nvPr>
            <p:ph type="title"/>
          </p:nvPr>
        </p:nvSpPr>
        <p:spPr>
          <a:xfrm>
            <a:off x="880533" y="1727199"/>
            <a:ext cx="5452534" cy="2959948"/>
          </a:xfrm>
          <a:prstGeom prst="rect">
            <a:avLst/>
          </a:prstGeom>
          <a:noFill/>
          <a:ln>
            <a:noFill/>
          </a:ln>
        </p:spPr>
        <p:txBody>
          <a:bodyPr anchorCtr="0" anchor="b" bIns="27075" lIns="27075" spcFirstLastPara="1" rIns="27075" wrap="square" tIns="27075">
            <a:noAutofit/>
          </a:bodyPr>
          <a:lstStyle>
            <a:lvl1pPr lvl="0" algn="ctr">
              <a:lnSpc>
                <a:spcPct val="100000"/>
              </a:lnSpc>
              <a:spcBef>
                <a:spcPts val="0"/>
              </a:spcBef>
              <a:spcAft>
                <a:spcPts val="0"/>
              </a:spcAft>
              <a:buClr>
                <a:srgbClr val="000000"/>
              </a:buClr>
              <a:buSzPts val="5800"/>
              <a:buFont typeface="Helvetica Neue"/>
              <a:buNone/>
              <a:defRPr sz="58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880533" y="4700693"/>
            <a:ext cx="5452534" cy="3054774"/>
          </a:xfrm>
          <a:prstGeom prst="rect">
            <a:avLst/>
          </a:prstGeom>
          <a:noFill/>
          <a:ln>
            <a:noFill/>
          </a:ln>
        </p:spPr>
        <p:txBody>
          <a:bodyPr anchorCtr="0" anchor="t" bIns="27075" lIns="27075" spcFirstLastPara="1" rIns="27075" wrap="square" tIns="27075">
            <a:noAutofit/>
          </a:bodyPr>
          <a:lstStyle>
            <a:lvl1pPr indent="-228600" lvl="0" marL="457200" algn="ctr">
              <a:lnSpc>
                <a:spcPct val="100000"/>
              </a:lnSpc>
              <a:spcBef>
                <a:spcPts val="0"/>
              </a:spcBef>
              <a:spcAft>
                <a:spcPts val="0"/>
              </a:spcAft>
              <a:buClr>
                <a:srgbClr val="000000"/>
              </a:buClr>
              <a:buSzPts val="1800"/>
              <a:buNone/>
              <a:defRPr/>
            </a:lvl1pPr>
            <a:lvl2pPr indent="-228600" lvl="1" marL="914400" algn="ctr">
              <a:lnSpc>
                <a:spcPct val="100000"/>
              </a:lnSpc>
              <a:spcBef>
                <a:spcPts val="0"/>
              </a:spcBef>
              <a:spcAft>
                <a:spcPts val="0"/>
              </a:spcAft>
              <a:buClr>
                <a:srgbClr val="000000"/>
              </a:buClr>
              <a:buSzPts val="1800"/>
              <a:buNone/>
              <a:defRPr/>
            </a:lvl2pPr>
            <a:lvl3pPr indent="-228600" lvl="2" marL="1371600" algn="ctr">
              <a:lnSpc>
                <a:spcPct val="100000"/>
              </a:lnSpc>
              <a:spcBef>
                <a:spcPts val="0"/>
              </a:spcBef>
              <a:spcAft>
                <a:spcPts val="0"/>
              </a:spcAft>
              <a:buClr>
                <a:srgbClr val="000000"/>
              </a:buClr>
              <a:buSzPts val="1800"/>
              <a:buNone/>
              <a:defRPr/>
            </a:lvl3pPr>
            <a:lvl4pPr indent="-228600" lvl="3" marL="1828800" algn="ctr">
              <a:lnSpc>
                <a:spcPct val="100000"/>
              </a:lnSpc>
              <a:spcBef>
                <a:spcPts val="0"/>
              </a:spcBef>
              <a:spcAft>
                <a:spcPts val="0"/>
              </a:spcAft>
              <a:buClr>
                <a:srgbClr val="000000"/>
              </a:buClr>
              <a:buSzPts val="1800"/>
              <a:buNone/>
              <a:defRPr/>
            </a:lvl4pPr>
            <a:lvl5pPr indent="-228600" lvl="4" marL="2286000" algn="ctr">
              <a:lnSpc>
                <a:spcPct val="100000"/>
              </a:lnSpc>
              <a:spcBef>
                <a:spcPts val="0"/>
              </a:spcBef>
              <a:spcAft>
                <a:spcPts val="0"/>
              </a:spcAft>
              <a:buClr>
                <a:srgbClr val="000000"/>
              </a:buClr>
              <a:buSzPts val="1800"/>
              <a:buNone/>
              <a:defRPr/>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25" name="Google Shape;25;p5"/>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6" name="Shape 26"/>
        <p:cNvGrpSpPr/>
        <p:nvPr/>
      </p:nvGrpSpPr>
      <p:grpSpPr>
        <a:xfrm>
          <a:off x="0" y="0"/>
          <a:ext cx="0" cy="0"/>
          <a:chOff x="0" y="0"/>
          <a:chExt cx="0" cy="0"/>
        </a:xfrm>
      </p:grpSpPr>
      <p:sp>
        <p:nvSpPr>
          <p:cNvPr id="27" name="Google Shape;27;p6"/>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29" name="Shape 29"/>
        <p:cNvGrpSpPr/>
        <p:nvPr/>
      </p:nvGrpSpPr>
      <p:grpSpPr>
        <a:xfrm>
          <a:off x="0" y="0"/>
          <a:ext cx="0" cy="0"/>
          <a:chOff x="0" y="0"/>
          <a:chExt cx="0" cy="0"/>
        </a:xfrm>
      </p:grpSpPr>
      <p:sp>
        <p:nvSpPr>
          <p:cNvPr id="30" name="Google Shape;30;p7"/>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1" name="Google Shape;31;p7"/>
          <p:cNvSpPr txBox="1"/>
          <p:nvPr>
            <p:ph idx="1" type="body"/>
          </p:nvPr>
        </p:nvSpPr>
        <p:spPr>
          <a:xfrm>
            <a:off x="900853" y="2898986"/>
            <a:ext cx="11203094" cy="4958081"/>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7023946" y="2898986"/>
            <a:ext cx="5080002" cy="495808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900853" y="1408853"/>
            <a:ext cx="11203094" cy="1219201"/>
          </a:xfrm>
          <a:prstGeom prst="rect">
            <a:avLst/>
          </a:prstGeom>
          <a:noFill/>
          <a:ln>
            <a:noFill/>
          </a:ln>
        </p:spPr>
        <p:txBody>
          <a:bodyPr anchorCtr="0" anchor="ctr" bIns="27075" lIns="27075" spcFirstLastPara="1" rIns="27075" wrap="square" tIns="27075">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900853" y="2898986"/>
            <a:ext cx="5452534" cy="4958081"/>
          </a:xfrm>
          <a:prstGeom prst="rect">
            <a:avLst/>
          </a:prstGeom>
          <a:noFill/>
          <a:ln>
            <a:noFill/>
          </a:ln>
        </p:spPr>
        <p:txBody>
          <a:bodyPr anchorCtr="0" anchor="ctr" bIns="27075" lIns="27075" spcFirstLastPara="1" rIns="27075" wrap="square" tIns="27075">
            <a:noAutofit/>
          </a:bodyPr>
          <a:lstStyle>
            <a:lvl1pPr indent="-434975" lvl="0" marL="457200" algn="l">
              <a:lnSpc>
                <a:spcPct val="100000"/>
              </a:lnSpc>
              <a:spcBef>
                <a:spcPts val="3200"/>
              </a:spcBef>
              <a:spcAft>
                <a:spcPts val="0"/>
              </a:spcAft>
              <a:buClr>
                <a:srgbClr val="000000"/>
              </a:buClr>
              <a:buSzPts val="3250"/>
              <a:buFont typeface="Helvetica Neue"/>
              <a:buChar char="•"/>
              <a:defRPr sz="2600"/>
            </a:lvl1pPr>
            <a:lvl2pPr indent="-434975" lvl="1" marL="914400" algn="l">
              <a:lnSpc>
                <a:spcPct val="100000"/>
              </a:lnSpc>
              <a:spcBef>
                <a:spcPts val="3200"/>
              </a:spcBef>
              <a:spcAft>
                <a:spcPts val="0"/>
              </a:spcAft>
              <a:buClr>
                <a:srgbClr val="000000"/>
              </a:buClr>
              <a:buSzPts val="3250"/>
              <a:buFont typeface="Helvetica Neue"/>
              <a:buChar char="•"/>
              <a:defRPr sz="2600"/>
            </a:lvl2pPr>
            <a:lvl3pPr indent="-434975" lvl="2" marL="1371600" algn="l">
              <a:lnSpc>
                <a:spcPct val="100000"/>
              </a:lnSpc>
              <a:spcBef>
                <a:spcPts val="3200"/>
              </a:spcBef>
              <a:spcAft>
                <a:spcPts val="0"/>
              </a:spcAft>
              <a:buClr>
                <a:srgbClr val="000000"/>
              </a:buClr>
              <a:buSzPts val="3250"/>
              <a:buFont typeface="Helvetica Neue"/>
              <a:buChar char="•"/>
              <a:defRPr sz="2600"/>
            </a:lvl3pPr>
            <a:lvl4pPr indent="-434975" lvl="3" marL="1828800" algn="l">
              <a:lnSpc>
                <a:spcPct val="100000"/>
              </a:lnSpc>
              <a:spcBef>
                <a:spcPts val="3200"/>
              </a:spcBef>
              <a:spcAft>
                <a:spcPts val="0"/>
              </a:spcAft>
              <a:buClr>
                <a:srgbClr val="000000"/>
              </a:buClr>
              <a:buSzPts val="3250"/>
              <a:buFont typeface="Helvetica Neue"/>
              <a:buChar char="•"/>
              <a:defRPr sz="2600"/>
            </a:lvl4pPr>
            <a:lvl5pPr indent="-434975" lvl="4" marL="2286000" algn="l">
              <a:lnSpc>
                <a:spcPct val="100000"/>
              </a:lnSpc>
              <a:spcBef>
                <a:spcPts val="3200"/>
              </a:spcBef>
              <a:spcAft>
                <a:spcPts val="0"/>
              </a:spcAft>
              <a:buClr>
                <a:srgbClr val="000000"/>
              </a:buClr>
              <a:buSzPts val="3250"/>
              <a:buFont typeface="Helvetica Neue"/>
              <a:buChar char="•"/>
              <a:defRPr sz="26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37" name="Google Shape;37;p8"/>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900853" y="2167466"/>
            <a:ext cx="11203094" cy="5418668"/>
          </a:xfrm>
          <a:prstGeom prst="rect">
            <a:avLst/>
          </a:prstGeom>
          <a:noFill/>
          <a:ln>
            <a:noFill/>
          </a:ln>
        </p:spPr>
        <p:txBody>
          <a:bodyPr anchorCtr="0" anchor="ctr" bIns="27075" lIns="27075" spcFirstLastPara="1" rIns="27075" wrap="square" tIns="27075">
            <a:noAutofit/>
          </a:bodyPr>
          <a:lstStyle>
            <a:lvl1pPr indent="-498475" lvl="0" marL="457200" algn="l">
              <a:lnSpc>
                <a:spcPct val="100000"/>
              </a:lnSpc>
              <a:spcBef>
                <a:spcPts val="4100"/>
              </a:spcBef>
              <a:spcAft>
                <a:spcPts val="0"/>
              </a:spcAft>
              <a:buClr>
                <a:srgbClr val="000000"/>
              </a:buClr>
              <a:buSzPts val="4250"/>
              <a:buFont typeface="Helvetica Neue"/>
              <a:buChar char="•"/>
              <a:defRPr sz="3400"/>
            </a:lvl1pPr>
            <a:lvl2pPr indent="-498475" lvl="1" marL="914400" algn="l">
              <a:lnSpc>
                <a:spcPct val="100000"/>
              </a:lnSpc>
              <a:spcBef>
                <a:spcPts val="4100"/>
              </a:spcBef>
              <a:spcAft>
                <a:spcPts val="0"/>
              </a:spcAft>
              <a:buClr>
                <a:srgbClr val="000000"/>
              </a:buClr>
              <a:buSzPts val="4250"/>
              <a:buFont typeface="Helvetica Neue"/>
              <a:buChar char="•"/>
              <a:defRPr sz="3400"/>
            </a:lvl2pPr>
            <a:lvl3pPr indent="-498475" lvl="2" marL="1371600" algn="l">
              <a:lnSpc>
                <a:spcPct val="100000"/>
              </a:lnSpc>
              <a:spcBef>
                <a:spcPts val="4100"/>
              </a:spcBef>
              <a:spcAft>
                <a:spcPts val="0"/>
              </a:spcAft>
              <a:buClr>
                <a:srgbClr val="000000"/>
              </a:buClr>
              <a:buSzPts val="4250"/>
              <a:buFont typeface="Helvetica Neue"/>
              <a:buChar char="•"/>
              <a:defRPr sz="3400"/>
            </a:lvl3pPr>
            <a:lvl4pPr indent="-498475" lvl="3" marL="1828800" algn="l">
              <a:lnSpc>
                <a:spcPct val="100000"/>
              </a:lnSpc>
              <a:spcBef>
                <a:spcPts val="4100"/>
              </a:spcBef>
              <a:spcAft>
                <a:spcPts val="0"/>
              </a:spcAft>
              <a:buClr>
                <a:srgbClr val="000000"/>
              </a:buClr>
              <a:buSzPts val="4250"/>
              <a:buFont typeface="Helvetica Neue"/>
              <a:buChar char="•"/>
              <a:defRPr sz="3400"/>
            </a:lvl4pPr>
            <a:lvl5pPr indent="-498475" lvl="4" marL="2286000" algn="l">
              <a:lnSpc>
                <a:spcPct val="100000"/>
              </a:lnSpc>
              <a:spcBef>
                <a:spcPts val="4100"/>
              </a:spcBef>
              <a:spcAft>
                <a:spcPts val="0"/>
              </a:spcAft>
              <a:buClr>
                <a:srgbClr val="000000"/>
              </a:buClr>
              <a:buSzPts val="4250"/>
              <a:buFont typeface="Helvetica Neue"/>
              <a:buChar char="•"/>
              <a:defRPr sz="3400"/>
            </a:lvl5pPr>
            <a:lvl6pPr indent="-228600" lvl="5" marL="2743200" algn="ctr">
              <a:lnSpc>
                <a:spcPct val="100000"/>
              </a:lnSpc>
              <a:spcBef>
                <a:spcPts val="0"/>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40" name="Google Shape;40;p9"/>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8405706" y="4978400"/>
            <a:ext cx="3948855" cy="2959947"/>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8405707" y="1822026"/>
            <a:ext cx="3948854" cy="295994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643466" y="1822026"/>
            <a:ext cx="7559041" cy="61163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600"/>
              <a:buFont typeface="Helvetica Neue Light"/>
              <a:buNone/>
              <a:defRPr b="0" sz="16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8266" y="2445173"/>
            <a:ext cx="11108268" cy="2479041"/>
          </a:xfrm>
          <a:prstGeom prst="rect">
            <a:avLst/>
          </a:prstGeom>
          <a:noFill/>
          <a:ln>
            <a:noFill/>
          </a:ln>
        </p:spPr>
        <p:txBody>
          <a:bodyPr anchorCtr="0" anchor="b" bIns="27075" lIns="27075" spcFirstLastPara="1" rIns="27075" wrap="square" tIns="27075">
            <a:noAutofit/>
          </a:bodyPr>
          <a:lstStyle>
            <a:lvl1pPr lvl="0"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7800"/>
              <a:buFont typeface="Helvetica Neue"/>
              <a:buNone/>
              <a:defRPr b="0" i="0" sz="78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948266" y="4991946"/>
            <a:ext cx="11108268" cy="846668"/>
          </a:xfrm>
          <a:prstGeom prst="rect">
            <a:avLst/>
          </a:prstGeom>
          <a:noFill/>
          <a:ln>
            <a:noFill/>
          </a:ln>
        </p:spPr>
        <p:txBody>
          <a:bodyPr anchorCtr="0" anchor="t" bIns="27075" lIns="27075" spcFirstLastPara="1" rIns="27075" wrap="square" tIns="27075">
            <a:noAutofit/>
          </a:bodyPr>
          <a:lstStyle>
            <a:lvl1pPr indent="-228600" lvl="0" marL="457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5pPr>
            <a:lvl6pPr indent="-228600" lvl="5" marL="27432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6pPr>
            <a:lvl7pPr indent="-228600" lvl="6" marL="32004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7pPr>
            <a:lvl8pPr indent="-228600" lvl="7" marL="36576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8pPr>
            <a:lvl9pPr indent="-228600" lvl="8" marL="4114800" marR="0" rtl="0" algn="ctr">
              <a:lnSpc>
                <a:spcPct val="100000"/>
              </a:lnSpc>
              <a:spcBef>
                <a:spcPts val="0"/>
              </a:spcBef>
              <a:spcAft>
                <a:spcPts val="0"/>
              </a:spcAft>
              <a:buClr>
                <a:srgbClr val="000000"/>
              </a:buClr>
              <a:buSzPts val="3800"/>
              <a:buFont typeface="Helvetica Neue"/>
              <a:buNone/>
              <a:defRPr b="0" i="0" sz="38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6352590" y="8195733"/>
            <a:ext cx="292846" cy="276894"/>
          </a:xfrm>
          <a:prstGeom prst="rect">
            <a:avLst/>
          </a:prstGeom>
          <a:noFill/>
          <a:ln>
            <a:noFill/>
          </a:ln>
        </p:spPr>
        <p:txBody>
          <a:bodyPr anchorCtr="0" anchor="t" bIns="27075" lIns="27075" spcFirstLastPara="1" rIns="27075" wrap="square" tIns="27075">
            <a:noAutofit/>
          </a:bodyPr>
          <a:lstStyle>
            <a:lvl1pPr indent="0" lvl="0"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10.jpg"/><Relationship Id="rId5"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15.jpg"/><Relationship Id="rId6" Type="http://schemas.openxmlformats.org/officeDocument/2006/relationships/image" Target="../media/image17.jpg"/><Relationship Id="rId7"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3.jpg"/><Relationship Id="rId5"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hyperlink" Target="mailto:melview_hotel@gmail.com" TargetMode="External"/><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3582463" y="2650500"/>
            <a:ext cx="5839874" cy="7399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4500"/>
              <a:buFont typeface="Vidaloka"/>
              <a:buNone/>
            </a:pPr>
            <a:r>
              <a:rPr b="0" i="0" lang="en-US" sz="4500" u="none" cap="none" strike="noStrike">
                <a:solidFill>
                  <a:srgbClr val="000000"/>
                </a:solidFill>
                <a:latin typeface="Vidaloka"/>
                <a:ea typeface="Vidaloka"/>
                <a:cs typeface="Vidaloka"/>
                <a:sym typeface="Vidaloka"/>
              </a:rPr>
              <a:t>The New Melvin Hotel</a:t>
            </a:r>
            <a:endParaRPr/>
          </a:p>
        </p:txBody>
      </p:sp>
      <p:sp>
        <p:nvSpPr>
          <p:cNvPr id="60" name="Google Shape;60;p14"/>
          <p:cNvSpPr/>
          <p:nvPr/>
        </p:nvSpPr>
        <p:spPr>
          <a:xfrm>
            <a:off x="4821705" y="3619237"/>
            <a:ext cx="3361500" cy="7011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000000"/>
              </a:buClr>
              <a:buSzPts val="2100"/>
              <a:buFont typeface="Open Sans"/>
              <a:buNone/>
            </a:pPr>
            <a:r>
              <a:rPr b="0" baseline="30000" i="0" lang="en-US" sz="2100" u="none" cap="none" strike="noStrike">
                <a:solidFill>
                  <a:srgbClr val="000000"/>
                </a:solidFill>
                <a:latin typeface="Open Sans"/>
                <a:ea typeface="Open Sans"/>
                <a:cs typeface="Open Sans"/>
                <a:sym typeface="Open Sans"/>
              </a:rPr>
              <a:t>847-485-5286</a:t>
            </a:r>
            <a:endParaRPr/>
          </a:p>
          <a:p>
            <a:pPr indent="0" lvl="0" marL="0" marR="0" rtl="0" algn="ctr">
              <a:lnSpc>
                <a:spcPct val="115000"/>
              </a:lnSpc>
              <a:spcBef>
                <a:spcPts val="0"/>
              </a:spcBef>
              <a:spcAft>
                <a:spcPts val="0"/>
              </a:spcAft>
              <a:buClr>
                <a:srgbClr val="000000"/>
              </a:buClr>
              <a:buSzPts val="2100"/>
              <a:buFont typeface="Open Sans"/>
              <a:buNone/>
            </a:pPr>
            <a:r>
              <a:rPr b="0" baseline="30000" i="0" lang="en-US" sz="2100" u="none" cap="none" strike="noStrike">
                <a:solidFill>
                  <a:srgbClr val="000000"/>
                </a:solidFill>
                <a:latin typeface="Open Sans"/>
                <a:ea typeface="Open Sans"/>
                <a:cs typeface="Open Sans"/>
                <a:sym typeface="Open Sans"/>
              </a:rPr>
              <a:t>4849  Thomas Street, Palatine, Illinois</a:t>
            </a:r>
            <a:endParaRPr/>
          </a:p>
        </p:txBody>
      </p:sp>
      <p:pic>
        <p:nvPicPr>
          <p:cNvPr id="61" name="Google Shape;61;p14"/>
          <p:cNvPicPr preferRelativeResize="0"/>
          <p:nvPr/>
        </p:nvPicPr>
        <p:blipFill rotWithShape="1">
          <a:blip r:embed="rId3">
            <a:alphaModFix/>
          </a:blip>
          <a:srcRect b="17533" l="1644" r="1558" t="31643"/>
          <a:stretch/>
        </p:blipFill>
        <p:spPr>
          <a:xfrm>
            <a:off x="1003300" y="4906962"/>
            <a:ext cx="10998201" cy="3853905"/>
          </a:xfrm>
          <a:prstGeom prst="rect">
            <a:avLst/>
          </a:prstGeom>
          <a:noFill/>
          <a:ln>
            <a:noFill/>
          </a:ln>
        </p:spPr>
      </p:pic>
      <p:pic>
        <p:nvPicPr>
          <p:cNvPr id="62" name="Google Shape;62;p14"/>
          <p:cNvPicPr preferRelativeResize="0"/>
          <p:nvPr/>
        </p:nvPicPr>
        <p:blipFill rotWithShape="1">
          <a:blip r:embed="rId4">
            <a:alphaModFix/>
          </a:blip>
          <a:srcRect b="0" l="0" r="0" t="0"/>
          <a:stretch/>
        </p:blipFill>
        <p:spPr>
          <a:xfrm>
            <a:off x="6135756" y="1429415"/>
            <a:ext cx="733288" cy="9197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3"/>
          <p:cNvSpPr/>
          <p:nvPr/>
        </p:nvSpPr>
        <p:spPr>
          <a:xfrm>
            <a:off x="1001117" y="2209502"/>
            <a:ext cx="3545483" cy="4127799"/>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38" name="Google Shape;138;p23"/>
          <p:cNvSpPr/>
          <p:nvPr/>
        </p:nvSpPr>
        <p:spPr>
          <a:xfrm>
            <a:off x="5085500" y="7014235"/>
            <a:ext cx="6371680" cy="1321152"/>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Tickets to this concert will be $30 each and will feature some of today’s hottests DJs such as DJ                               Mark Miller, DJ Rave, and Twixy Turvy. Profits from this concert will be utilized to improve the                                 current construction of the new function rooms and French themed restaurant known as Je                                                  T'aime Paris to better serve the guests.</a:t>
            </a:r>
            <a:endParaRPr/>
          </a:p>
        </p:txBody>
      </p:sp>
      <p:pic>
        <p:nvPicPr>
          <p:cNvPr id="139" name="Google Shape;139;p23"/>
          <p:cNvPicPr preferRelativeResize="0"/>
          <p:nvPr/>
        </p:nvPicPr>
        <p:blipFill rotWithShape="1">
          <a:blip r:embed="rId3">
            <a:alphaModFix/>
          </a:blip>
          <a:srcRect b="27463" l="822" r="3759" t="37254"/>
          <a:stretch/>
        </p:blipFill>
        <p:spPr>
          <a:xfrm>
            <a:off x="4540349" y="2212875"/>
            <a:ext cx="7430046" cy="4121052"/>
          </a:xfrm>
          <a:prstGeom prst="rect">
            <a:avLst/>
          </a:prstGeom>
          <a:noFill/>
          <a:ln>
            <a:noFill/>
          </a:ln>
        </p:spPr>
      </p:pic>
      <p:sp>
        <p:nvSpPr>
          <p:cNvPr id="140" name="Google Shape;140;p23"/>
          <p:cNvSpPr/>
          <p:nvPr/>
        </p:nvSpPr>
        <p:spPr>
          <a:xfrm>
            <a:off x="1944089" y="3043565"/>
            <a:ext cx="1659539" cy="13495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800"/>
              <a:buFont typeface="Vidaloka"/>
              <a:buNone/>
            </a:pPr>
            <a:r>
              <a:rPr b="0" i="0" lang="en-US" sz="2800" u="none" cap="none" strike="noStrike">
                <a:solidFill>
                  <a:srgbClr val="FFFFFF"/>
                </a:solidFill>
                <a:latin typeface="Vidaloka"/>
                <a:ea typeface="Vidaloka"/>
                <a:cs typeface="Vidaloka"/>
                <a:sym typeface="Vidaloka"/>
              </a:rPr>
              <a:t>Summer </a:t>
            </a:r>
            <a:endParaRPr/>
          </a:p>
          <a:p>
            <a:pPr indent="0" lvl="0" marL="0" marR="0" rtl="0" algn="ctr">
              <a:lnSpc>
                <a:spcPct val="100000"/>
              </a:lnSpc>
              <a:spcBef>
                <a:spcPts val="0"/>
              </a:spcBef>
              <a:spcAft>
                <a:spcPts val="0"/>
              </a:spcAft>
              <a:buClr>
                <a:srgbClr val="FFFFFF"/>
              </a:buClr>
              <a:buSzPts val="2800"/>
              <a:buFont typeface="Vidaloka"/>
              <a:buNone/>
            </a:pPr>
            <a:r>
              <a:rPr b="0" i="0" lang="en-US" sz="2800" u="none" cap="none" strike="noStrike">
                <a:solidFill>
                  <a:srgbClr val="FFFFFF"/>
                </a:solidFill>
                <a:latin typeface="Vidaloka"/>
                <a:ea typeface="Vidaloka"/>
                <a:cs typeface="Vidaloka"/>
                <a:sym typeface="Vidaloka"/>
              </a:rPr>
              <a:t>Sundown</a:t>
            </a:r>
            <a:endParaRPr/>
          </a:p>
          <a:p>
            <a:pPr indent="0" lvl="0" marL="0" marR="0" rtl="0" algn="ctr">
              <a:lnSpc>
                <a:spcPct val="100000"/>
              </a:lnSpc>
              <a:spcBef>
                <a:spcPts val="0"/>
              </a:spcBef>
              <a:spcAft>
                <a:spcPts val="0"/>
              </a:spcAft>
              <a:buClr>
                <a:srgbClr val="FFFFFF"/>
              </a:buClr>
              <a:buSzPts val="2800"/>
              <a:buFont typeface="Vidaloka"/>
              <a:buNone/>
            </a:pPr>
            <a:r>
              <a:rPr b="0" i="0" lang="en-US" sz="2800" u="none" cap="none" strike="noStrike">
                <a:solidFill>
                  <a:srgbClr val="FFFFFF"/>
                </a:solidFill>
                <a:latin typeface="Vidaloka"/>
                <a:ea typeface="Vidaloka"/>
                <a:cs typeface="Vidaloka"/>
                <a:sym typeface="Vidaloka"/>
              </a:rPr>
              <a:t>Party</a:t>
            </a:r>
            <a:endParaRPr/>
          </a:p>
        </p:txBody>
      </p:sp>
      <p:sp>
        <p:nvSpPr>
          <p:cNvPr id="141" name="Google Shape;141;p23"/>
          <p:cNvSpPr/>
          <p:nvPr/>
        </p:nvSpPr>
        <p:spPr>
          <a:xfrm>
            <a:off x="2077318" y="4799728"/>
            <a:ext cx="1374975" cy="856217"/>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May 20, 2021</a:t>
            </a:r>
            <a:endParaRPr/>
          </a:p>
          <a:p>
            <a:pPr indent="0" lvl="0" marL="0" marR="0" rtl="0" algn="ctr">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5pm onwards</a:t>
            </a:r>
            <a:endParaRPr/>
          </a:p>
          <a:p>
            <a:pPr indent="0" lvl="0" marL="0" marR="0" rtl="0" algn="ctr">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Sunset Shore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4"/>
          <p:cNvSpPr/>
          <p:nvPr/>
        </p:nvSpPr>
        <p:spPr>
          <a:xfrm>
            <a:off x="-186929" y="2745556"/>
            <a:ext cx="7415958" cy="4499819"/>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47" name="Google Shape;147;p24"/>
          <p:cNvSpPr/>
          <p:nvPr/>
        </p:nvSpPr>
        <p:spPr>
          <a:xfrm>
            <a:off x="11508804" y="2745556"/>
            <a:ext cx="1882131" cy="4499819"/>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48" name="Google Shape;148;p24"/>
          <p:cNvPicPr preferRelativeResize="0"/>
          <p:nvPr/>
        </p:nvPicPr>
        <p:blipFill rotWithShape="1">
          <a:blip r:embed="rId3">
            <a:alphaModFix/>
          </a:blip>
          <a:srcRect b="8276" l="11963" r="11962" t="1785"/>
          <a:stretch/>
        </p:blipFill>
        <p:spPr>
          <a:xfrm>
            <a:off x="6528593" y="-113234"/>
            <a:ext cx="5627093" cy="9980068"/>
          </a:xfrm>
          <a:prstGeom prst="rect">
            <a:avLst/>
          </a:prstGeom>
          <a:noFill/>
          <a:ln>
            <a:noFill/>
          </a:ln>
        </p:spPr>
      </p:pic>
      <p:sp>
        <p:nvSpPr>
          <p:cNvPr id="149" name="Google Shape;149;p24"/>
          <p:cNvSpPr/>
          <p:nvPr/>
        </p:nvSpPr>
        <p:spPr>
          <a:xfrm>
            <a:off x="1443204" y="5191244"/>
            <a:ext cx="4931967" cy="1696190"/>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FFFFFF"/>
              </a:buClr>
              <a:buSzPts val="1600"/>
              <a:buFont typeface="Open Sans"/>
              <a:buNone/>
            </a:pPr>
            <a:r>
              <a:rPr b="0" baseline="30000" i="0" lang="en-US" sz="1600" u="none" cap="none" strike="noStrike">
                <a:solidFill>
                  <a:srgbClr val="FFFFFF"/>
                </a:solidFill>
                <a:latin typeface="Open Sans"/>
                <a:ea typeface="Open Sans"/>
                <a:cs typeface="Open Sans"/>
                <a:sym typeface="Open Sans"/>
              </a:rPr>
              <a:t>Tickets to this event will be $50 each and will entitle all attendees to a                       Hawaiian style buffet, free flowing cocktails, a pyro show, and goodie bags.                   60% of profits will be donated to the “Save Hawaii’s Beaches” foundation.                     40% of profits will be utilized for maintenance of the Seaview room such as                                            shore clean up and littering prohibition measures.</a:t>
            </a:r>
            <a:endParaRPr/>
          </a:p>
        </p:txBody>
      </p:sp>
      <p:sp>
        <p:nvSpPr>
          <p:cNvPr id="150" name="Google Shape;150;p24"/>
          <p:cNvSpPr/>
          <p:nvPr/>
        </p:nvSpPr>
        <p:spPr>
          <a:xfrm>
            <a:off x="1447675" y="3313540"/>
            <a:ext cx="3604371" cy="4859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800"/>
              <a:buFont typeface="Vidaloka"/>
              <a:buNone/>
            </a:pPr>
            <a:r>
              <a:rPr b="0" i="0" lang="en-US" sz="2800" u="none" cap="none" strike="noStrike">
                <a:solidFill>
                  <a:srgbClr val="FFFFFF"/>
                </a:solidFill>
                <a:latin typeface="Vidaloka"/>
                <a:ea typeface="Vidaloka"/>
                <a:cs typeface="Vidaloka"/>
                <a:sym typeface="Vidaloka"/>
              </a:rPr>
              <a:t>Grand Hawaiian Luau</a:t>
            </a:r>
            <a:endParaRPr/>
          </a:p>
        </p:txBody>
      </p:sp>
      <p:sp>
        <p:nvSpPr>
          <p:cNvPr id="151" name="Google Shape;151;p24"/>
          <p:cNvSpPr/>
          <p:nvPr/>
        </p:nvSpPr>
        <p:spPr>
          <a:xfrm>
            <a:off x="1457473" y="4065028"/>
            <a:ext cx="1374975" cy="856217"/>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June 30, 2021</a:t>
            </a:r>
            <a:endParaRPr/>
          </a:p>
          <a:p>
            <a:pPr indent="0" lvl="0" marL="0" marR="0" rtl="0" algn="l">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3pm to 8pm</a:t>
            </a:r>
            <a:endParaRPr/>
          </a:p>
          <a:p>
            <a:pPr indent="0" lvl="0" marL="0" marR="0" rtl="0" algn="l">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Seaview Room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cxnSp>
        <p:nvCxnSpPr>
          <p:cNvPr id="156" name="Google Shape;156;p25"/>
          <p:cNvCxnSpPr/>
          <p:nvPr/>
        </p:nvCxnSpPr>
        <p:spPr>
          <a:xfrm flipH="1" rot="10800000">
            <a:off x="4070300" y="-6336684"/>
            <a:ext cx="1" cy="10057168"/>
          </a:xfrm>
          <a:prstGeom prst="straightConnector1">
            <a:avLst/>
          </a:prstGeom>
          <a:noFill/>
          <a:ln cap="flat" cmpd="sng" w="25400">
            <a:solidFill>
              <a:srgbClr val="000000"/>
            </a:solidFill>
            <a:prstDash val="solid"/>
            <a:miter lim="400000"/>
            <a:headEnd len="sm" w="sm" type="none"/>
            <a:tailEnd len="sm" w="sm" type="none"/>
          </a:ln>
        </p:spPr>
      </p:cxnSp>
      <p:cxnSp>
        <p:nvCxnSpPr>
          <p:cNvPr id="157" name="Google Shape;157;p25"/>
          <p:cNvCxnSpPr/>
          <p:nvPr/>
        </p:nvCxnSpPr>
        <p:spPr>
          <a:xfrm>
            <a:off x="-1899449" y="4197528"/>
            <a:ext cx="8227403" cy="1"/>
          </a:xfrm>
          <a:prstGeom prst="straightConnector1">
            <a:avLst/>
          </a:prstGeom>
          <a:noFill/>
          <a:ln cap="flat" cmpd="sng" w="25400">
            <a:solidFill>
              <a:srgbClr val="000000"/>
            </a:solidFill>
            <a:prstDash val="solid"/>
            <a:miter lim="400000"/>
            <a:headEnd len="sm" w="sm" type="none"/>
            <a:tailEnd len="sm" w="sm" type="none"/>
          </a:ln>
        </p:spPr>
      </p:cxnSp>
      <p:sp>
        <p:nvSpPr>
          <p:cNvPr id="158" name="Google Shape;158;p25"/>
          <p:cNvSpPr/>
          <p:nvPr/>
        </p:nvSpPr>
        <p:spPr>
          <a:xfrm>
            <a:off x="7521202" y="7065987"/>
            <a:ext cx="4198939" cy="1649447"/>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Members of the Board will discuss about the current status of                           the Melview Hotel from January 01, 2021 to June 30, 2021. The                      agenda of this meeting is to update all members with the                                 current progress, profit, and improvement measures to be             implemented at the Melview Hotel for the second half of 2021.</a:t>
            </a:r>
            <a:endParaRPr/>
          </a:p>
        </p:txBody>
      </p:sp>
      <p:pic>
        <p:nvPicPr>
          <p:cNvPr id="159" name="Google Shape;159;p25"/>
          <p:cNvPicPr preferRelativeResize="0"/>
          <p:nvPr/>
        </p:nvPicPr>
        <p:blipFill rotWithShape="1">
          <a:blip r:embed="rId3">
            <a:alphaModFix/>
          </a:blip>
          <a:srcRect b="18150" l="38461" r="14374" t="11105"/>
          <a:stretch/>
        </p:blipFill>
        <p:spPr>
          <a:xfrm>
            <a:off x="1003587" y="1130845"/>
            <a:ext cx="6133426" cy="6133367"/>
          </a:xfrm>
          <a:custGeom>
            <a:rect b="b" l="l" r="r" t="t"/>
            <a:pathLst>
              <a:path extrusionOk="0" h="20595" w="19679">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noFill/>
          <a:ln>
            <a:noFill/>
          </a:ln>
        </p:spPr>
      </p:pic>
      <p:sp>
        <p:nvSpPr>
          <p:cNvPr id="160" name="Google Shape;160;p25"/>
          <p:cNvSpPr/>
          <p:nvPr/>
        </p:nvSpPr>
        <p:spPr>
          <a:xfrm>
            <a:off x="7573142" y="5053439"/>
            <a:ext cx="3733457" cy="4859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000000"/>
              </a:buClr>
              <a:buSzPts val="2800"/>
              <a:buFont typeface="Vidaloka"/>
              <a:buNone/>
            </a:pPr>
            <a:r>
              <a:rPr b="0" i="0" lang="en-US" sz="2800" u="none" cap="none" strike="noStrike">
                <a:solidFill>
                  <a:srgbClr val="000000"/>
                </a:solidFill>
                <a:latin typeface="Vidaloka"/>
                <a:ea typeface="Vidaloka"/>
                <a:cs typeface="Vidaloka"/>
                <a:sym typeface="Vidaloka"/>
              </a:rPr>
              <a:t>Annual Board Meeting</a:t>
            </a:r>
            <a:endParaRPr/>
          </a:p>
        </p:txBody>
      </p:sp>
      <p:sp>
        <p:nvSpPr>
          <p:cNvPr id="161" name="Google Shape;161;p25"/>
          <p:cNvSpPr/>
          <p:nvPr/>
        </p:nvSpPr>
        <p:spPr>
          <a:xfrm>
            <a:off x="7541956" y="5792217"/>
            <a:ext cx="1592512" cy="856217"/>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800"/>
              <a:buFont typeface="Open Sans"/>
              <a:buNone/>
            </a:pPr>
            <a:r>
              <a:rPr b="0" baseline="30000" i="0" lang="en-US" sz="1800" u="none" cap="none" strike="noStrike">
                <a:solidFill>
                  <a:srgbClr val="000000"/>
                </a:solidFill>
                <a:latin typeface="Open Sans"/>
                <a:ea typeface="Open Sans"/>
                <a:cs typeface="Open Sans"/>
                <a:sym typeface="Open Sans"/>
              </a:rPr>
              <a:t>July 01, 2021</a:t>
            </a:r>
            <a:endParaRPr/>
          </a:p>
          <a:p>
            <a:pPr indent="0" lvl="0" marL="0" marR="0" rtl="0" algn="l">
              <a:lnSpc>
                <a:spcPct val="115000"/>
              </a:lnSpc>
              <a:spcBef>
                <a:spcPts val="0"/>
              </a:spcBef>
              <a:spcAft>
                <a:spcPts val="0"/>
              </a:spcAft>
              <a:buClr>
                <a:srgbClr val="000000"/>
              </a:buClr>
              <a:buSzPts val="1800"/>
              <a:buFont typeface="Open Sans"/>
              <a:buNone/>
            </a:pPr>
            <a:r>
              <a:rPr b="0" baseline="30000" i="0" lang="en-US" sz="1800" u="none" cap="none" strike="noStrike">
                <a:solidFill>
                  <a:srgbClr val="000000"/>
                </a:solidFill>
                <a:latin typeface="Open Sans"/>
                <a:ea typeface="Open Sans"/>
                <a:cs typeface="Open Sans"/>
                <a:sym typeface="Open Sans"/>
              </a:rPr>
              <a:t>1pm to 5pm</a:t>
            </a:r>
            <a:endParaRPr/>
          </a:p>
          <a:p>
            <a:pPr indent="0" lvl="0" marL="0" marR="0" rtl="0" algn="l">
              <a:lnSpc>
                <a:spcPct val="115000"/>
              </a:lnSpc>
              <a:spcBef>
                <a:spcPts val="0"/>
              </a:spcBef>
              <a:spcAft>
                <a:spcPts val="0"/>
              </a:spcAft>
              <a:buClr>
                <a:srgbClr val="000000"/>
              </a:buClr>
              <a:buSzPts val="1800"/>
              <a:buFont typeface="Open Sans"/>
              <a:buNone/>
            </a:pPr>
            <a:r>
              <a:rPr b="0" baseline="30000" i="0" lang="en-US" sz="1800" u="none" cap="none" strike="noStrike">
                <a:solidFill>
                  <a:srgbClr val="000000"/>
                </a:solidFill>
                <a:latin typeface="Open Sans"/>
                <a:ea typeface="Open Sans"/>
                <a:cs typeface="Open Sans"/>
                <a:sym typeface="Open Sans"/>
              </a:rPr>
              <a:t>Diamond Ballroom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Google Shape;166;p26"/>
          <p:cNvPicPr preferRelativeResize="0"/>
          <p:nvPr/>
        </p:nvPicPr>
        <p:blipFill rotWithShape="1">
          <a:blip r:embed="rId3">
            <a:alphaModFix/>
          </a:blip>
          <a:srcRect b="43338" l="0" r="13920" t="1581"/>
          <a:stretch/>
        </p:blipFill>
        <p:spPr>
          <a:xfrm>
            <a:off x="-227459" y="1982043"/>
            <a:ext cx="13532793" cy="5772845"/>
          </a:xfrm>
          <a:prstGeom prst="rect">
            <a:avLst/>
          </a:prstGeom>
          <a:noFill/>
          <a:ln>
            <a:noFill/>
          </a:ln>
        </p:spPr>
      </p:pic>
      <p:sp>
        <p:nvSpPr>
          <p:cNvPr id="167" name="Google Shape;167;p26"/>
          <p:cNvSpPr/>
          <p:nvPr/>
        </p:nvSpPr>
        <p:spPr>
          <a:xfrm>
            <a:off x="1604441" y="1639366"/>
            <a:ext cx="4704657" cy="6458199"/>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68" name="Google Shape;168;p26"/>
          <p:cNvSpPr/>
          <p:nvPr/>
        </p:nvSpPr>
        <p:spPr>
          <a:xfrm>
            <a:off x="1998715" y="2715743"/>
            <a:ext cx="777873" cy="1044788"/>
          </a:xfrm>
          <a:prstGeom prst="rect">
            <a:avLst/>
          </a:prstGeom>
          <a:noFill/>
          <a:ln>
            <a:noFill/>
          </a:ln>
        </p:spPr>
        <p:txBody>
          <a:bodyPr anchorCtr="0" anchor="ctr" bIns="27075" lIns="27075" spcFirstLastPara="1" rIns="27075" wrap="square" tIns="27075">
            <a:noAutofit/>
          </a:bodyPr>
          <a:lstStyle/>
          <a:p>
            <a:pPr indent="0" lvl="0" marL="0" marR="0" rtl="0" algn="ctr">
              <a:lnSpc>
                <a:spcPct val="150000"/>
              </a:lnSpc>
              <a:spcBef>
                <a:spcPts val="0"/>
              </a:spcBef>
              <a:spcAft>
                <a:spcPts val="0"/>
              </a:spcAft>
              <a:buClr>
                <a:srgbClr val="FFFFFF"/>
              </a:buClr>
              <a:buSzPts val="6000"/>
              <a:buFont typeface="EB Garamond"/>
              <a:buNone/>
            </a:pPr>
            <a:r>
              <a:rPr b="0" i="1" lang="en-US" sz="6000" u="none" cap="none" strike="noStrike">
                <a:solidFill>
                  <a:srgbClr val="FFFFFF"/>
                </a:solidFill>
                <a:latin typeface="EB Garamond"/>
                <a:ea typeface="EB Garamond"/>
                <a:cs typeface="EB Garamond"/>
                <a:sym typeface="EB Garamond"/>
              </a:rPr>
              <a:t>“</a:t>
            </a:r>
            <a:endParaRPr/>
          </a:p>
        </p:txBody>
      </p:sp>
      <p:sp>
        <p:nvSpPr>
          <p:cNvPr id="169" name="Google Shape;169;p26"/>
          <p:cNvSpPr/>
          <p:nvPr/>
        </p:nvSpPr>
        <p:spPr>
          <a:xfrm>
            <a:off x="4953522" y="4995372"/>
            <a:ext cx="643134" cy="1044787"/>
          </a:xfrm>
          <a:prstGeom prst="rect">
            <a:avLst/>
          </a:prstGeom>
          <a:noFill/>
          <a:ln>
            <a:noFill/>
          </a:ln>
        </p:spPr>
        <p:txBody>
          <a:bodyPr anchorCtr="0" anchor="ctr" bIns="27075" lIns="27075" spcFirstLastPara="1" rIns="27075" wrap="square" tIns="27075">
            <a:noAutofit/>
          </a:bodyPr>
          <a:lstStyle/>
          <a:p>
            <a:pPr indent="0" lvl="0" marL="0" marR="0" rtl="0" algn="ctr">
              <a:lnSpc>
                <a:spcPct val="150000"/>
              </a:lnSpc>
              <a:spcBef>
                <a:spcPts val="0"/>
              </a:spcBef>
              <a:spcAft>
                <a:spcPts val="0"/>
              </a:spcAft>
              <a:buClr>
                <a:srgbClr val="FFFFFF"/>
              </a:buClr>
              <a:buSzPts val="6000"/>
              <a:buFont typeface="EB Garamond"/>
              <a:buNone/>
            </a:pPr>
            <a:r>
              <a:rPr b="0" i="1" lang="en-US" sz="6000" u="none" cap="none" strike="noStrike">
                <a:solidFill>
                  <a:srgbClr val="FFFFFF"/>
                </a:solidFill>
                <a:latin typeface="EB Garamond"/>
                <a:ea typeface="EB Garamond"/>
                <a:cs typeface="EB Garamond"/>
                <a:sym typeface="EB Garamond"/>
              </a:rPr>
              <a:t>”</a:t>
            </a:r>
            <a:endParaRPr/>
          </a:p>
        </p:txBody>
      </p:sp>
      <p:sp>
        <p:nvSpPr>
          <p:cNvPr id="170" name="Google Shape;170;p26"/>
          <p:cNvSpPr/>
          <p:nvPr/>
        </p:nvSpPr>
        <p:spPr>
          <a:xfrm>
            <a:off x="2553948" y="3752231"/>
            <a:ext cx="2971999" cy="1649447"/>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FFFFFF"/>
              </a:buClr>
              <a:buSzPts val="1600"/>
              <a:buFont typeface="Open Sans"/>
              <a:buNone/>
            </a:pPr>
            <a:r>
              <a:rPr b="0" baseline="30000" i="0" lang="en-US" sz="1600" u="none" cap="none" strike="noStrike">
                <a:solidFill>
                  <a:srgbClr val="FFFFFF"/>
                </a:solidFill>
                <a:latin typeface="Open Sans"/>
                <a:ea typeface="Open Sans"/>
                <a:cs typeface="Open Sans"/>
                <a:sym typeface="Open Sans"/>
              </a:rPr>
              <a:t>If you are looking for a grand,                                              accommodating, and spacious hotel to host                       your events, then the Melview hotel is truly                     an excellent choice. My birthday could not                        have been any better.</a:t>
            </a:r>
            <a:endParaRPr/>
          </a:p>
        </p:txBody>
      </p:sp>
      <p:sp>
        <p:nvSpPr>
          <p:cNvPr id="171" name="Google Shape;171;p26"/>
          <p:cNvSpPr/>
          <p:nvPr/>
        </p:nvSpPr>
        <p:spPr>
          <a:xfrm>
            <a:off x="4784228" y="6197630"/>
            <a:ext cx="857336" cy="3843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000"/>
              <a:buFont typeface="EB Garamond"/>
              <a:buNone/>
            </a:pPr>
            <a:r>
              <a:rPr b="0" i="0" lang="en-US" sz="2000" u="none" cap="none" strike="noStrike">
                <a:solidFill>
                  <a:srgbClr val="FFFFFF"/>
                </a:solidFill>
                <a:latin typeface="EB Garamond"/>
                <a:ea typeface="EB Garamond"/>
                <a:cs typeface="EB Garamond"/>
                <a:sym typeface="EB Garamond"/>
              </a:rPr>
              <a:t>Jill Lim</a:t>
            </a:r>
            <a:endParaRPr/>
          </a:p>
        </p:txBody>
      </p:sp>
      <p:sp>
        <p:nvSpPr>
          <p:cNvPr id="172" name="Google Shape;172;p26"/>
          <p:cNvSpPr/>
          <p:nvPr/>
        </p:nvSpPr>
        <p:spPr>
          <a:xfrm>
            <a:off x="3196646" y="6798073"/>
            <a:ext cx="2483099" cy="239381"/>
          </a:xfrm>
          <a:prstGeom prst="rect">
            <a:avLst/>
          </a:prstGeom>
          <a:noFill/>
          <a:ln>
            <a:noFill/>
          </a:ln>
        </p:spPr>
        <p:txBody>
          <a:bodyPr anchorCtr="0" anchor="ctr" bIns="27075" lIns="27075" spcFirstLastPara="1" rIns="27075" wrap="square" tIns="27075">
            <a:noAutofit/>
          </a:bodyPr>
          <a:lstStyle/>
          <a:p>
            <a:pPr indent="0" lvl="0" marL="0" marR="0" rtl="0" algn="r">
              <a:lnSpc>
                <a:spcPct val="100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32, Manager of Tall Towers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7"/>
          <p:cNvSpPr/>
          <p:nvPr/>
        </p:nvSpPr>
        <p:spPr>
          <a:xfrm>
            <a:off x="3499449" y="2756943"/>
            <a:ext cx="6069000" cy="6645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The main goal of the Melview Hotel is to be able to better serve all of its visitors and guests,                                       to make them feel at ease and that they are always welcome to stay. </a:t>
            </a:r>
            <a:endParaRPr/>
          </a:p>
        </p:txBody>
      </p:sp>
      <p:sp>
        <p:nvSpPr>
          <p:cNvPr id="178" name="Google Shape;178;p27"/>
          <p:cNvSpPr/>
          <p:nvPr/>
        </p:nvSpPr>
        <p:spPr>
          <a:xfrm>
            <a:off x="5159505" y="1625881"/>
            <a:ext cx="2748852" cy="7399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4500"/>
              <a:buFont typeface="Vidaloka"/>
              <a:buNone/>
            </a:pPr>
            <a:r>
              <a:rPr b="0" i="0" lang="en-US" sz="4500" u="none" cap="none" strike="noStrike">
                <a:solidFill>
                  <a:srgbClr val="000000"/>
                </a:solidFill>
                <a:latin typeface="Vidaloka"/>
                <a:ea typeface="Vidaloka"/>
                <a:cs typeface="Vidaloka"/>
                <a:sym typeface="Vidaloka"/>
              </a:rPr>
              <a:t>Main Goal</a:t>
            </a:r>
            <a:endParaRPr/>
          </a:p>
        </p:txBody>
      </p:sp>
      <p:pic>
        <p:nvPicPr>
          <p:cNvPr id="179" name="Google Shape;179;p27"/>
          <p:cNvPicPr preferRelativeResize="0"/>
          <p:nvPr/>
        </p:nvPicPr>
        <p:blipFill rotWithShape="1">
          <a:blip r:embed="rId3">
            <a:alphaModFix/>
          </a:blip>
          <a:srcRect b="0" l="642" r="27574" t="10358"/>
          <a:stretch/>
        </p:blipFill>
        <p:spPr>
          <a:xfrm>
            <a:off x="2500062" y="3907170"/>
            <a:ext cx="8140999" cy="6107500"/>
          </a:xfrm>
          <a:prstGeom prst="rect">
            <a:avLst/>
          </a:prstGeom>
          <a:noFill/>
          <a:ln>
            <a:noFill/>
          </a:ln>
        </p:spPr>
      </p:pic>
      <p:cxnSp>
        <p:nvCxnSpPr>
          <p:cNvPr id="180" name="Google Shape;180;p27"/>
          <p:cNvCxnSpPr/>
          <p:nvPr/>
        </p:nvCxnSpPr>
        <p:spPr>
          <a:xfrm rot="10800000">
            <a:off x="-1784811" y="1995874"/>
            <a:ext cx="6499147" cy="1"/>
          </a:xfrm>
          <a:prstGeom prst="straightConnector1">
            <a:avLst/>
          </a:prstGeom>
          <a:noFill/>
          <a:ln cap="flat" cmpd="sng" w="25400">
            <a:solidFill>
              <a:srgbClr val="000000"/>
            </a:solidFill>
            <a:prstDash val="solid"/>
            <a:miter lim="400000"/>
            <a:headEnd len="sm" w="sm" type="none"/>
            <a:tailEnd len="sm" w="sm" type="none"/>
          </a:ln>
        </p:spPr>
      </p:cxnSp>
      <p:cxnSp>
        <p:nvCxnSpPr>
          <p:cNvPr id="181" name="Google Shape;181;p27"/>
          <p:cNvCxnSpPr/>
          <p:nvPr/>
        </p:nvCxnSpPr>
        <p:spPr>
          <a:xfrm rot="10800000">
            <a:off x="8353526" y="1995874"/>
            <a:ext cx="6499147" cy="1"/>
          </a:xfrm>
          <a:prstGeom prst="straightConnector1">
            <a:avLst/>
          </a:prstGeom>
          <a:noFill/>
          <a:ln cap="flat" cmpd="sng" w="25400">
            <a:solidFill>
              <a:srgbClr val="000000"/>
            </a:solidFill>
            <a:prstDash val="solid"/>
            <a:miter lim="4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8"/>
          <p:cNvSpPr/>
          <p:nvPr/>
        </p:nvSpPr>
        <p:spPr>
          <a:xfrm>
            <a:off x="-186929" y="3726780"/>
            <a:ext cx="13378658" cy="4267895"/>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187" name="Google Shape;187;p28"/>
          <p:cNvPicPr preferRelativeResize="0"/>
          <p:nvPr/>
        </p:nvPicPr>
        <p:blipFill rotWithShape="1">
          <a:blip r:embed="rId3">
            <a:alphaModFix amt="35000"/>
          </a:blip>
          <a:srcRect b="19997" l="0" r="1324" t="24041"/>
          <a:stretch/>
        </p:blipFill>
        <p:spPr>
          <a:xfrm>
            <a:off x="-181571" y="3726780"/>
            <a:ext cx="13373300" cy="4267895"/>
          </a:xfrm>
          <a:prstGeom prst="rect">
            <a:avLst/>
          </a:prstGeom>
          <a:noFill/>
          <a:ln>
            <a:noFill/>
          </a:ln>
        </p:spPr>
      </p:pic>
      <p:sp>
        <p:nvSpPr>
          <p:cNvPr id="188" name="Google Shape;188;p28"/>
          <p:cNvSpPr/>
          <p:nvPr/>
        </p:nvSpPr>
        <p:spPr>
          <a:xfrm>
            <a:off x="3861220" y="2139748"/>
            <a:ext cx="5282361" cy="7399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4500"/>
              <a:buFont typeface="Vidaloka"/>
              <a:buNone/>
            </a:pPr>
            <a:r>
              <a:rPr b="0" i="0" lang="en-US" sz="4500" u="none" cap="none" strike="noStrike">
                <a:solidFill>
                  <a:srgbClr val="000000"/>
                </a:solidFill>
                <a:latin typeface="Vidaloka"/>
                <a:ea typeface="Vidaloka"/>
                <a:cs typeface="Vidaloka"/>
                <a:sym typeface="Vidaloka"/>
              </a:rPr>
              <a:t>Overview of Growth</a:t>
            </a:r>
            <a:endParaRPr/>
          </a:p>
        </p:txBody>
      </p:sp>
      <p:sp>
        <p:nvSpPr>
          <p:cNvPr id="189" name="Google Shape;189;p28"/>
          <p:cNvSpPr/>
          <p:nvPr/>
        </p:nvSpPr>
        <p:spPr>
          <a:xfrm>
            <a:off x="1599310" y="5947332"/>
            <a:ext cx="1921965" cy="805433"/>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increase in monthly                   profits as of May 2021.</a:t>
            </a:r>
            <a:endParaRPr/>
          </a:p>
        </p:txBody>
      </p:sp>
      <p:sp>
        <p:nvSpPr>
          <p:cNvPr id="190" name="Google Shape;190;p28"/>
          <p:cNvSpPr/>
          <p:nvPr/>
        </p:nvSpPr>
        <p:spPr>
          <a:xfrm>
            <a:off x="5265922" y="5905677"/>
            <a:ext cx="2483710" cy="867245"/>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increase in satisfaction with                     food services as of March 2021.</a:t>
            </a:r>
            <a:endParaRPr/>
          </a:p>
        </p:txBody>
      </p:sp>
      <p:sp>
        <p:nvSpPr>
          <p:cNvPr id="191" name="Google Shape;191;p28"/>
          <p:cNvSpPr/>
          <p:nvPr/>
        </p:nvSpPr>
        <p:spPr>
          <a:xfrm>
            <a:off x="9171632" y="5947342"/>
            <a:ext cx="2397176" cy="805433"/>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increase in room reservations                       as of March 2021.</a:t>
            </a:r>
            <a:endParaRPr/>
          </a:p>
        </p:txBody>
      </p:sp>
      <p:sp>
        <p:nvSpPr>
          <p:cNvPr id="192" name="Google Shape;192;p28"/>
          <p:cNvSpPr/>
          <p:nvPr/>
        </p:nvSpPr>
        <p:spPr>
          <a:xfrm>
            <a:off x="2068105" y="5212163"/>
            <a:ext cx="984457" cy="701174"/>
          </a:xfrm>
          <a:prstGeom prst="rect">
            <a:avLst/>
          </a:prstGeom>
          <a:noFill/>
          <a:ln>
            <a:noFill/>
          </a:ln>
        </p:spPr>
        <p:txBody>
          <a:bodyPr anchorCtr="0" anchor="ctr" bIns="27075" lIns="27075" spcFirstLastPara="1" rIns="27075" wrap="square" tIns="27075">
            <a:noAutofit/>
          </a:bodyPr>
          <a:lstStyle/>
          <a:p>
            <a:pPr indent="0" lvl="0" marL="0" marR="0" rtl="0" algn="ctr">
              <a:lnSpc>
                <a:spcPct val="110000"/>
              </a:lnSpc>
              <a:spcBef>
                <a:spcPts val="0"/>
              </a:spcBef>
              <a:spcAft>
                <a:spcPts val="0"/>
              </a:spcAft>
              <a:buClr>
                <a:srgbClr val="FFFFFF"/>
              </a:buClr>
              <a:buSzPts val="6000"/>
              <a:buFont typeface="Vidaloka"/>
              <a:buNone/>
            </a:pPr>
            <a:r>
              <a:rPr b="0" baseline="30000" i="0" lang="en-US" sz="6000" u="none" cap="none" strike="noStrike">
                <a:solidFill>
                  <a:srgbClr val="FFFFFF"/>
                </a:solidFill>
                <a:latin typeface="Vidaloka"/>
                <a:ea typeface="Vidaloka"/>
                <a:cs typeface="Vidaloka"/>
                <a:sym typeface="Vidaloka"/>
              </a:rPr>
              <a:t>25%</a:t>
            </a:r>
            <a:endParaRPr/>
          </a:p>
        </p:txBody>
      </p:sp>
      <p:sp>
        <p:nvSpPr>
          <p:cNvPr id="193" name="Google Shape;193;p28"/>
          <p:cNvSpPr/>
          <p:nvPr/>
        </p:nvSpPr>
        <p:spPr>
          <a:xfrm>
            <a:off x="5983722" y="5222922"/>
            <a:ext cx="1037355" cy="701174"/>
          </a:xfrm>
          <a:prstGeom prst="rect">
            <a:avLst/>
          </a:prstGeom>
          <a:noFill/>
          <a:ln>
            <a:noFill/>
          </a:ln>
        </p:spPr>
        <p:txBody>
          <a:bodyPr anchorCtr="0" anchor="ctr" bIns="27075" lIns="27075" spcFirstLastPara="1" rIns="27075" wrap="square" tIns="27075">
            <a:noAutofit/>
          </a:bodyPr>
          <a:lstStyle/>
          <a:p>
            <a:pPr indent="0" lvl="0" marL="0" marR="0" rtl="0" algn="ctr">
              <a:lnSpc>
                <a:spcPct val="110000"/>
              </a:lnSpc>
              <a:spcBef>
                <a:spcPts val="0"/>
              </a:spcBef>
              <a:spcAft>
                <a:spcPts val="0"/>
              </a:spcAft>
              <a:buClr>
                <a:srgbClr val="FFFFFF"/>
              </a:buClr>
              <a:buSzPts val="6000"/>
              <a:buFont typeface="Vidaloka"/>
              <a:buNone/>
            </a:pPr>
            <a:r>
              <a:rPr b="0" baseline="30000" i="0" lang="en-US" sz="6000" u="none" cap="none" strike="noStrike">
                <a:solidFill>
                  <a:srgbClr val="FFFFFF"/>
                </a:solidFill>
                <a:latin typeface="Vidaloka"/>
                <a:ea typeface="Vidaloka"/>
                <a:cs typeface="Vidaloka"/>
                <a:sym typeface="Vidaloka"/>
              </a:rPr>
              <a:t>50%</a:t>
            </a:r>
            <a:endParaRPr/>
          </a:p>
        </p:txBody>
      </p:sp>
      <p:sp>
        <p:nvSpPr>
          <p:cNvPr id="194" name="Google Shape;194;p28"/>
          <p:cNvSpPr/>
          <p:nvPr/>
        </p:nvSpPr>
        <p:spPr>
          <a:xfrm>
            <a:off x="9903639" y="5201409"/>
            <a:ext cx="933161" cy="701174"/>
          </a:xfrm>
          <a:prstGeom prst="rect">
            <a:avLst/>
          </a:prstGeom>
          <a:noFill/>
          <a:ln>
            <a:noFill/>
          </a:ln>
        </p:spPr>
        <p:txBody>
          <a:bodyPr anchorCtr="0" anchor="ctr" bIns="27075" lIns="27075" spcFirstLastPara="1" rIns="27075" wrap="square" tIns="27075">
            <a:noAutofit/>
          </a:bodyPr>
          <a:lstStyle/>
          <a:p>
            <a:pPr indent="0" lvl="0" marL="0" marR="0" rtl="0" algn="ctr">
              <a:lnSpc>
                <a:spcPct val="110000"/>
              </a:lnSpc>
              <a:spcBef>
                <a:spcPts val="0"/>
              </a:spcBef>
              <a:spcAft>
                <a:spcPts val="0"/>
              </a:spcAft>
              <a:buClr>
                <a:srgbClr val="FFFFFF"/>
              </a:buClr>
              <a:buSzPts val="6000"/>
              <a:buFont typeface="Vidaloka"/>
              <a:buNone/>
            </a:pPr>
            <a:r>
              <a:rPr b="0" baseline="30000" i="0" lang="en-US" sz="6000" u="none" cap="none" strike="noStrike">
                <a:solidFill>
                  <a:srgbClr val="FFFFFF"/>
                </a:solidFill>
                <a:latin typeface="Vidaloka"/>
                <a:ea typeface="Vidaloka"/>
                <a:cs typeface="Vidaloka"/>
                <a:sym typeface="Vidaloka"/>
              </a:rPr>
              <a:t>75%</a:t>
            </a:r>
            <a:endParaRPr/>
          </a:p>
        </p:txBody>
      </p:sp>
      <p:pic>
        <p:nvPicPr>
          <p:cNvPr id="195" name="Google Shape;195;p28"/>
          <p:cNvPicPr preferRelativeResize="0"/>
          <p:nvPr/>
        </p:nvPicPr>
        <p:blipFill rotWithShape="1">
          <a:blip r:embed="rId4">
            <a:alphaModFix/>
          </a:blip>
          <a:srcRect b="0" l="0" r="0" t="0"/>
          <a:stretch/>
        </p:blipFill>
        <p:spPr>
          <a:xfrm>
            <a:off x="4017376" y="4429639"/>
            <a:ext cx="709502" cy="2626691"/>
          </a:xfrm>
          <a:prstGeom prst="rect">
            <a:avLst/>
          </a:prstGeom>
          <a:noFill/>
          <a:ln>
            <a:noFill/>
          </a:ln>
        </p:spPr>
      </p:pic>
      <p:pic>
        <p:nvPicPr>
          <p:cNvPr id="196" name="Google Shape;196;p28"/>
          <p:cNvPicPr preferRelativeResize="0"/>
          <p:nvPr/>
        </p:nvPicPr>
        <p:blipFill rotWithShape="1">
          <a:blip r:embed="rId4">
            <a:alphaModFix/>
          </a:blip>
          <a:srcRect b="0" l="0" r="0" t="0"/>
          <a:stretch/>
        </p:blipFill>
        <p:spPr>
          <a:xfrm>
            <a:off x="8116639" y="4429639"/>
            <a:ext cx="709502" cy="2626691"/>
          </a:xfrm>
          <a:prstGeom prst="rect">
            <a:avLst/>
          </a:prstGeom>
          <a:noFill/>
          <a:ln>
            <a:noFill/>
          </a:ln>
        </p:spPr>
      </p:pic>
      <p:cxnSp>
        <p:nvCxnSpPr>
          <p:cNvPr id="197" name="Google Shape;197;p28"/>
          <p:cNvCxnSpPr/>
          <p:nvPr/>
        </p:nvCxnSpPr>
        <p:spPr>
          <a:xfrm flipH="1">
            <a:off x="6421758" y="8391122"/>
            <a:ext cx="1" cy="3881013"/>
          </a:xfrm>
          <a:prstGeom prst="straightConnector1">
            <a:avLst/>
          </a:prstGeom>
          <a:noFill/>
          <a:ln cap="flat" cmpd="sng" w="25400">
            <a:solidFill>
              <a:srgbClr val="000000"/>
            </a:solidFill>
            <a:prstDash val="solid"/>
            <a:miter lim="400000"/>
            <a:headEnd len="sm" w="sm" type="none"/>
            <a:tailEnd len="sm" w="sm" type="none"/>
          </a:ln>
        </p:spPr>
      </p:cxnSp>
      <p:cxnSp>
        <p:nvCxnSpPr>
          <p:cNvPr id="198" name="Google Shape;198;p28"/>
          <p:cNvCxnSpPr/>
          <p:nvPr/>
        </p:nvCxnSpPr>
        <p:spPr>
          <a:xfrm flipH="1">
            <a:off x="6421758" y="-2391178"/>
            <a:ext cx="1" cy="3881013"/>
          </a:xfrm>
          <a:prstGeom prst="straightConnector1">
            <a:avLst/>
          </a:prstGeom>
          <a:noFill/>
          <a:ln cap="flat" cmpd="sng" w="25400">
            <a:solidFill>
              <a:srgbClr val="000000"/>
            </a:solidFill>
            <a:prstDash val="solid"/>
            <a:miter lim="400000"/>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9"/>
          <p:cNvSpPr/>
          <p:nvPr/>
        </p:nvSpPr>
        <p:spPr>
          <a:xfrm>
            <a:off x="5101356" y="6169182"/>
            <a:ext cx="2876527" cy="2111773"/>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4" name="Google Shape;204;p29"/>
          <p:cNvSpPr/>
          <p:nvPr/>
        </p:nvSpPr>
        <p:spPr>
          <a:xfrm>
            <a:off x="8758956" y="6048160"/>
            <a:ext cx="2863826" cy="2232795"/>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5" name="Google Shape;205;p29"/>
          <p:cNvSpPr/>
          <p:nvPr/>
        </p:nvSpPr>
        <p:spPr>
          <a:xfrm>
            <a:off x="1455539" y="5901949"/>
            <a:ext cx="2864744" cy="2328206"/>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06" name="Google Shape;206;p29"/>
          <p:cNvSpPr/>
          <p:nvPr/>
        </p:nvSpPr>
        <p:spPr>
          <a:xfrm>
            <a:off x="4538508" y="1779779"/>
            <a:ext cx="3927784" cy="7399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4500"/>
              <a:buFont typeface="Vidaloka"/>
              <a:buNone/>
            </a:pPr>
            <a:r>
              <a:rPr b="0" i="0" lang="en-US" sz="4500" u="none" cap="none" strike="noStrike">
                <a:solidFill>
                  <a:srgbClr val="000000"/>
                </a:solidFill>
                <a:latin typeface="Vidaloka"/>
                <a:ea typeface="Vidaloka"/>
                <a:cs typeface="Vidaloka"/>
                <a:sym typeface="Vidaloka"/>
              </a:rPr>
              <a:t>What We Offer</a:t>
            </a:r>
            <a:endParaRPr/>
          </a:p>
        </p:txBody>
      </p:sp>
      <p:sp>
        <p:nvSpPr>
          <p:cNvPr id="207" name="Google Shape;207;p29"/>
          <p:cNvSpPr/>
          <p:nvPr/>
        </p:nvSpPr>
        <p:spPr>
          <a:xfrm>
            <a:off x="1937643" y="6726337"/>
            <a:ext cx="1900500" cy="11319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2100"/>
              <a:buFont typeface="Open Sans"/>
              <a:buNone/>
            </a:pPr>
            <a:r>
              <a:rPr b="0" baseline="30000" i="0" lang="en-US" sz="2100" u="none" cap="none" strike="noStrike">
                <a:solidFill>
                  <a:srgbClr val="FFFFFF"/>
                </a:solidFill>
                <a:latin typeface="Open Sans"/>
                <a:ea typeface="Open Sans"/>
                <a:cs typeface="Open Sans"/>
                <a:sym typeface="Open Sans"/>
              </a:rPr>
              <a:t>Hotel Rooms</a:t>
            </a:r>
            <a:endParaRPr/>
          </a:p>
          <a:p>
            <a:pPr indent="0" lvl="0" marL="0" marR="0" rtl="0" algn="ctr">
              <a:lnSpc>
                <a:spcPct val="115000"/>
              </a:lnSpc>
              <a:spcBef>
                <a:spcPts val="0"/>
              </a:spcBef>
              <a:spcAft>
                <a:spcPts val="0"/>
              </a:spcAft>
              <a:buClr>
                <a:srgbClr val="FFFFFF"/>
              </a:buClr>
              <a:buSzPts val="2100"/>
              <a:buFont typeface="Open Sans"/>
              <a:buNone/>
            </a:pPr>
            <a:r>
              <a:rPr b="0" baseline="30000" i="0" lang="en-US" sz="2100" u="none" cap="none" strike="noStrike">
                <a:solidFill>
                  <a:srgbClr val="FFFFFF"/>
                </a:solidFill>
                <a:latin typeface="Open Sans"/>
                <a:ea typeface="Open Sans"/>
                <a:cs typeface="Open Sans"/>
                <a:sym typeface="Open Sans"/>
              </a:rPr>
              <a:t>Function Rooms</a:t>
            </a:r>
            <a:endParaRPr/>
          </a:p>
        </p:txBody>
      </p:sp>
      <p:sp>
        <p:nvSpPr>
          <p:cNvPr id="208" name="Google Shape;208;p29"/>
          <p:cNvSpPr/>
          <p:nvPr/>
        </p:nvSpPr>
        <p:spPr>
          <a:xfrm>
            <a:off x="5398876" y="6739784"/>
            <a:ext cx="2281500" cy="1131900"/>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2100"/>
              <a:buFont typeface="Open Sans"/>
              <a:buNone/>
            </a:pPr>
            <a:r>
              <a:rPr b="0" baseline="30000" i="0" lang="en-US" sz="2100" u="none" cap="none" strike="noStrike">
                <a:solidFill>
                  <a:srgbClr val="FFFFFF"/>
                </a:solidFill>
                <a:latin typeface="Open Sans"/>
                <a:ea typeface="Open Sans"/>
                <a:cs typeface="Open Sans"/>
                <a:sym typeface="Open Sans"/>
              </a:rPr>
              <a:t>Event Planning </a:t>
            </a:r>
            <a:endParaRPr/>
          </a:p>
          <a:p>
            <a:pPr indent="0" lvl="0" marL="0" marR="0" rtl="0" algn="ctr">
              <a:lnSpc>
                <a:spcPct val="115000"/>
              </a:lnSpc>
              <a:spcBef>
                <a:spcPts val="0"/>
              </a:spcBef>
              <a:spcAft>
                <a:spcPts val="0"/>
              </a:spcAft>
              <a:buClr>
                <a:srgbClr val="FFFFFF"/>
              </a:buClr>
              <a:buSzPts val="2100"/>
              <a:buFont typeface="Open Sans"/>
              <a:buNone/>
            </a:pPr>
            <a:r>
              <a:rPr b="0" baseline="30000" i="0" lang="en-US" sz="2100" u="none" cap="none" strike="noStrike">
                <a:solidFill>
                  <a:srgbClr val="FFFFFF"/>
                </a:solidFill>
                <a:latin typeface="Open Sans"/>
                <a:ea typeface="Open Sans"/>
                <a:cs typeface="Open Sans"/>
                <a:sym typeface="Open Sans"/>
              </a:rPr>
              <a:t>Food and Entertainment</a:t>
            </a:r>
            <a:endParaRPr/>
          </a:p>
        </p:txBody>
      </p:sp>
      <p:pic>
        <p:nvPicPr>
          <p:cNvPr id="209" name="Google Shape;209;p29"/>
          <p:cNvPicPr preferRelativeResize="0"/>
          <p:nvPr/>
        </p:nvPicPr>
        <p:blipFill rotWithShape="1">
          <a:blip r:embed="rId3">
            <a:alphaModFix/>
          </a:blip>
          <a:srcRect b="2009" l="6661" r="30199" t="3898"/>
          <a:stretch/>
        </p:blipFill>
        <p:spPr>
          <a:xfrm>
            <a:off x="1453827" y="3308300"/>
            <a:ext cx="2865538" cy="2846686"/>
          </a:xfrm>
          <a:prstGeom prst="rect">
            <a:avLst/>
          </a:prstGeom>
          <a:noFill/>
          <a:ln>
            <a:noFill/>
          </a:ln>
        </p:spPr>
      </p:pic>
      <p:pic>
        <p:nvPicPr>
          <p:cNvPr id="210" name="Google Shape;210;p29"/>
          <p:cNvPicPr preferRelativeResize="0"/>
          <p:nvPr/>
        </p:nvPicPr>
        <p:blipFill rotWithShape="1">
          <a:blip r:embed="rId4">
            <a:alphaModFix/>
          </a:blip>
          <a:srcRect b="11365" l="4773" r="4774" t="15203"/>
          <a:stretch/>
        </p:blipFill>
        <p:spPr>
          <a:xfrm>
            <a:off x="5102150" y="3301999"/>
            <a:ext cx="2874021" cy="2916487"/>
          </a:xfrm>
          <a:prstGeom prst="rect">
            <a:avLst/>
          </a:prstGeom>
          <a:noFill/>
          <a:ln>
            <a:noFill/>
          </a:ln>
        </p:spPr>
      </p:pic>
      <p:pic>
        <p:nvPicPr>
          <p:cNvPr id="211" name="Google Shape;211;p29"/>
          <p:cNvPicPr preferRelativeResize="0"/>
          <p:nvPr/>
        </p:nvPicPr>
        <p:blipFill rotWithShape="1">
          <a:blip r:embed="rId5">
            <a:alphaModFix/>
          </a:blip>
          <a:srcRect b="10138" l="10792" r="31648" t="4040"/>
          <a:stretch/>
        </p:blipFill>
        <p:spPr>
          <a:xfrm>
            <a:off x="8757493" y="3305472"/>
            <a:ext cx="2866679" cy="2849514"/>
          </a:xfrm>
          <a:prstGeom prst="rect">
            <a:avLst/>
          </a:prstGeom>
          <a:noFill/>
          <a:ln>
            <a:noFill/>
          </a:ln>
        </p:spPr>
      </p:pic>
      <p:sp>
        <p:nvSpPr>
          <p:cNvPr id="212" name="Google Shape;212;p29"/>
          <p:cNvSpPr/>
          <p:nvPr/>
        </p:nvSpPr>
        <p:spPr>
          <a:xfrm>
            <a:off x="9044235" y="6739784"/>
            <a:ext cx="2281486" cy="1131933"/>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FFFFFF"/>
              </a:buClr>
              <a:buSzPts val="2100"/>
              <a:buFont typeface="Open Sans"/>
              <a:buNone/>
            </a:pPr>
            <a:r>
              <a:rPr b="0" baseline="30000" i="0" lang="en-US" sz="2100" u="none" cap="none" strike="noStrike">
                <a:solidFill>
                  <a:srgbClr val="FFFFFF"/>
                </a:solidFill>
                <a:latin typeface="Open Sans"/>
                <a:ea typeface="Open Sans"/>
                <a:cs typeface="Open Sans"/>
                <a:sym typeface="Open Sans"/>
              </a:rPr>
              <a:t>Conference Hall</a:t>
            </a:r>
            <a:endParaRPr/>
          </a:p>
          <a:p>
            <a:pPr indent="0" lvl="0" marL="0" marR="0" rtl="0" algn="ctr">
              <a:lnSpc>
                <a:spcPct val="115000"/>
              </a:lnSpc>
              <a:spcBef>
                <a:spcPts val="0"/>
              </a:spcBef>
              <a:spcAft>
                <a:spcPts val="0"/>
              </a:spcAft>
              <a:buClr>
                <a:srgbClr val="FFFFFF"/>
              </a:buClr>
              <a:buSzPts val="2100"/>
              <a:buFont typeface="Open Sans"/>
              <a:buNone/>
            </a:pPr>
            <a:r>
              <a:rPr b="0" baseline="30000" i="0" lang="en-US" sz="2100" u="none" cap="none" strike="noStrike">
                <a:solidFill>
                  <a:srgbClr val="FFFFFF"/>
                </a:solidFill>
                <a:latin typeface="Open Sans"/>
                <a:ea typeface="Open Sans"/>
                <a:cs typeface="Open Sans"/>
                <a:sym typeface="Open Sans"/>
              </a:rPr>
              <a:t>Parking Spaces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0"/>
          <p:cNvSpPr/>
          <p:nvPr/>
        </p:nvSpPr>
        <p:spPr>
          <a:xfrm>
            <a:off x="4672252" y="1477329"/>
            <a:ext cx="3733842" cy="7399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4500"/>
              <a:buFont typeface="Vidaloka"/>
              <a:buNone/>
            </a:pPr>
            <a:r>
              <a:rPr b="0" i="0" lang="en-US" sz="4500" u="none" cap="none" strike="noStrike">
                <a:solidFill>
                  <a:srgbClr val="000000"/>
                </a:solidFill>
                <a:latin typeface="Vidaloka"/>
                <a:ea typeface="Vidaloka"/>
                <a:cs typeface="Vidaloka"/>
                <a:sym typeface="Vidaloka"/>
              </a:rPr>
              <a:t>Image Gallery</a:t>
            </a:r>
            <a:endParaRPr/>
          </a:p>
        </p:txBody>
      </p:sp>
      <p:pic>
        <p:nvPicPr>
          <p:cNvPr id="218" name="Google Shape;218;p30"/>
          <p:cNvPicPr preferRelativeResize="0"/>
          <p:nvPr/>
        </p:nvPicPr>
        <p:blipFill rotWithShape="1">
          <a:blip r:embed="rId3">
            <a:alphaModFix/>
          </a:blip>
          <a:srcRect b="31844" l="9838" r="12895" t="5527"/>
          <a:stretch/>
        </p:blipFill>
        <p:spPr>
          <a:xfrm>
            <a:off x="1016000" y="2755899"/>
            <a:ext cx="5527229" cy="2986734"/>
          </a:xfrm>
          <a:prstGeom prst="rect">
            <a:avLst/>
          </a:prstGeom>
          <a:noFill/>
          <a:ln>
            <a:noFill/>
          </a:ln>
        </p:spPr>
      </p:pic>
      <p:pic>
        <p:nvPicPr>
          <p:cNvPr id="219" name="Google Shape;219;p30"/>
          <p:cNvPicPr preferRelativeResize="0"/>
          <p:nvPr/>
        </p:nvPicPr>
        <p:blipFill rotWithShape="1">
          <a:blip r:embed="rId4">
            <a:alphaModFix/>
          </a:blip>
          <a:srcRect b="18234" l="1343" r="1342" t="46707"/>
          <a:stretch/>
        </p:blipFill>
        <p:spPr>
          <a:xfrm>
            <a:off x="1016000" y="5740400"/>
            <a:ext cx="5527229" cy="2986733"/>
          </a:xfrm>
          <a:prstGeom prst="rect">
            <a:avLst/>
          </a:prstGeom>
          <a:noFill/>
          <a:ln>
            <a:noFill/>
          </a:ln>
        </p:spPr>
      </p:pic>
      <p:pic>
        <p:nvPicPr>
          <p:cNvPr id="220" name="Google Shape;220;p30"/>
          <p:cNvPicPr preferRelativeResize="0"/>
          <p:nvPr/>
        </p:nvPicPr>
        <p:blipFill rotWithShape="1">
          <a:blip r:embed="rId5">
            <a:alphaModFix/>
          </a:blip>
          <a:srcRect b="13182" l="174" r="3476" t="7719"/>
          <a:stretch/>
        </p:blipFill>
        <p:spPr>
          <a:xfrm>
            <a:off x="6534472" y="2755899"/>
            <a:ext cx="5457057" cy="2986734"/>
          </a:xfrm>
          <a:prstGeom prst="rect">
            <a:avLst/>
          </a:prstGeom>
          <a:noFill/>
          <a:ln>
            <a:noFill/>
          </a:ln>
        </p:spPr>
      </p:pic>
      <p:pic>
        <p:nvPicPr>
          <p:cNvPr id="221" name="Google Shape;221;p30"/>
          <p:cNvPicPr preferRelativeResize="0"/>
          <p:nvPr/>
        </p:nvPicPr>
        <p:blipFill rotWithShape="1">
          <a:blip r:embed="rId6">
            <a:alphaModFix/>
          </a:blip>
          <a:srcRect b="31053" l="1875" r="5561" t="31053"/>
          <a:stretch/>
        </p:blipFill>
        <p:spPr>
          <a:xfrm>
            <a:off x="6521698" y="5740399"/>
            <a:ext cx="5469831" cy="2986734"/>
          </a:xfrm>
          <a:prstGeom prst="rect">
            <a:avLst/>
          </a:prstGeom>
          <a:noFill/>
          <a:ln>
            <a:noFill/>
          </a:ln>
        </p:spPr>
      </p:pic>
      <p:pic>
        <p:nvPicPr>
          <p:cNvPr id="222" name="Google Shape;222;p30"/>
          <p:cNvPicPr preferRelativeResize="0"/>
          <p:nvPr/>
        </p:nvPicPr>
        <p:blipFill rotWithShape="1">
          <a:blip r:embed="rId7">
            <a:alphaModFix/>
          </a:blip>
          <a:srcRect b="41742" l="14560" r="12918" t="9912"/>
          <a:stretch/>
        </p:blipFill>
        <p:spPr>
          <a:xfrm>
            <a:off x="4915098" y="4079502"/>
            <a:ext cx="3248150" cy="3248287"/>
          </a:xfrm>
          <a:custGeom>
            <a:rect b="b" l="l" r="r" t="t"/>
            <a:pathLst>
              <a:path extrusionOk="0" h="20595" w="19679">
                <a:moveTo>
                  <a:pt x="9838" y="0"/>
                </a:moveTo>
                <a:cubicBezTo>
                  <a:pt x="7320" y="0"/>
                  <a:pt x="4803" y="1006"/>
                  <a:pt x="2882" y="3017"/>
                </a:cubicBezTo>
                <a:cubicBezTo>
                  <a:pt x="-961" y="7038"/>
                  <a:pt x="-961" y="13557"/>
                  <a:pt x="2882" y="17579"/>
                </a:cubicBezTo>
                <a:cubicBezTo>
                  <a:pt x="6725" y="21600"/>
                  <a:pt x="12953" y="21600"/>
                  <a:pt x="16796" y="17579"/>
                </a:cubicBezTo>
                <a:cubicBezTo>
                  <a:pt x="20639" y="13557"/>
                  <a:pt x="20639" y="7038"/>
                  <a:pt x="16796" y="3017"/>
                </a:cubicBezTo>
                <a:cubicBezTo>
                  <a:pt x="14875" y="1006"/>
                  <a:pt x="12356" y="0"/>
                  <a:pt x="9838" y="0"/>
                </a:cubicBezTo>
                <a:close/>
              </a:path>
            </a:pathLst>
          </a:cu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1"/>
          <p:cNvSpPr/>
          <p:nvPr/>
        </p:nvSpPr>
        <p:spPr>
          <a:xfrm>
            <a:off x="4723700" y="-1561725"/>
            <a:ext cx="3557100" cy="11594100"/>
          </a:xfrm>
          <a:prstGeom prst="rect">
            <a:avLst/>
          </a:prstGeom>
          <a:solidFill>
            <a:srgbClr val="00000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28" name="Google Shape;228;p31"/>
          <p:cNvSpPr/>
          <p:nvPr/>
        </p:nvSpPr>
        <p:spPr>
          <a:xfrm>
            <a:off x="2035060" y="7613736"/>
            <a:ext cx="1765100" cy="670268"/>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000000"/>
              </a:buClr>
              <a:buSzPts val="2200"/>
              <a:buFont typeface="Open Sans"/>
              <a:buNone/>
            </a:pPr>
            <a:r>
              <a:rPr b="0" baseline="30000" i="0" lang="en-US" sz="2200" u="none" cap="none" strike="noStrike">
                <a:solidFill>
                  <a:srgbClr val="000000"/>
                </a:solidFill>
                <a:latin typeface="Open Sans"/>
                <a:ea typeface="Open Sans"/>
                <a:cs typeface="Open Sans"/>
                <a:sym typeface="Open Sans"/>
              </a:rPr>
              <a:t>Mary Melview</a:t>
            </a:r>
            <a:endParaRPr b="1" i="0" sz="2200" u="none" cap="none" strike="noStrike">
              <a:solidFill>
                <a:srgbClr val="000000"/>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000000"/>
              </a:buClr>
              <a:buSzPts val="1800"/>
              <a:buFont typeface="Open Sans"/>
              <a:buNone/>
            </a:pPr>
            <a:r>
              <a:rPr b="0" baseline="30000" i="1" lang="en-US" sz="1800" u="none" cap="none" strike="noStrike">
                <a:solidFill>
                  <a:srgbClr val="000000"/>
                </a:solidFill>
                <a:latin typeface="Open Sans"/>
                <a:ea typeface="Open Sans"/>
                <a:cs typeface="Open Sans"/>
                <a:sym typeface="Open Sans"/>
              </a:rPr>
              <a:t>Founder and CEO</a:t>
            </a:r>
            <a:endParaRPr/>
          </a:p>
        </p:txBody>
      </p:sp>
      <p:sp>
        <p:nvSpPr>
          <p:cNvPr id="229" name="Google Shape;229;p31"/>
          <p:cNvSpPr/>
          <p:nvPr/>
        </p:nvSpPr>
        <p:spPr>
          <a:xfrm>
            <a:off x="5763145" y="2751959"/>
            <a:ext cx="1532485" cy="640773"/>
          </a:xfrm>
          <a:prstGeom prst="rect">
            <a:avLst/>
          </a:prstGeom>
          <a:noFill/>
          <a:ln>
            <a:noFill/>
          </a:ln>
        </p:spPr>
        <p:txBody>
          <a:bodyPr anchorCtr="0" anchor="ctr" bIns="27075" lIns="27075" spcFirstLastPara="1" rIns="27075" wrap="square" tIns="27075">
            <a:noAutofit/>
          </a:bodyPr>
          <a:lstStyle/>
          <a:p>
            <a:pPr indent="0" lvl="0" marL="0" marR="0" rtl="0" algn="ctr">
              <a:lnSpc>
                <a:spcPct val="150000"/>
              </a:lnSpc>
              <a:spcBef>
                <a:spcPts val="0"/>
              </a:spcBef>
              <a:spcAft>
                <a:spcPts val="0"/>
              </a:spcAft>
              <a:buClr>
                <a:srgbClr val="FFFFFF"/>
              </a:buClr>
              <a:buSzPts val="2200"/>
              <a:buFont typeface="Open Sans"/>
              <a:buNone/>
            </a:pPr>
            <a:r>
              <a:rPr b="0" baseline="30000" i="0" lang="en-US" sz="2200" u="none" cap="none" strike="noStrike">
                <a:solidFill>
                  <a:srgbClr val="FFFFFF"/>
                </a:solidFill>
                <a:latin typeface="Open Sans"/>
                <a:ea typeface="Open Sans"/>
                <a:cs typeface="Open Sans"/>
                <a:sym typeface="Open Sans"/>
              </a:rPr>
              <a:t>Jillian Jung</a:t>
            </a:r>
            <a:endParaRPr/>
          </a:p>
          <a:p>
            <a:pPr indent="0" lvl="0" marL="0" marR="0" rtl="0" algn="ctr">
              <a:lnSpc>
                <a:spcPct val="150000"/>
              </a:lnSpc>
              <a:spcBef>
                <a:spcPts val="0"/>
              </a:spcBef>
              <a:spcAft>
                <a:spcPts val="0"/>
              </a:spcAft>
              <a:buClr>
                <a:srgbClr val="FFFFFF"/>
              </a:buClr>
              <a:buSzPts val="1800"/>
              <a:buFont typeface="Open Sans"/>
              <a:buNone/>
            </a:pPr>
            <a:r>
              <a:rPr b="0" baseline="30000" i="1" lang="en-US" sz="1800" u="none" cap="none" strike="noStrike">
                <a:solidFill>
                  <a:srgbClr val="FFFFFF"/>
                </a:solidFill>
                <a:latin typeface="Open Sans"/>
                <a:ea typeface="Open Sans"/>
                <a:cs typeface="Open Sans"/>
                <a:sym typeface="Open Sans"/>
              </a:rPr>
              <a:t>President</a:t>
            </a:r>
            <a:endParaRPr/>
          </a:p>
        </p:txBody>
      </p:sp>
      <p:sp>
        <p:nvSpPr>
          <p:cNvPr id="230" name="Google Shape;230;p31"/>
          <p:cNvSpPr/>
          <p:nvPr/>
        </p:nvSpPr>
        <p:spPr>
          <a:xfrm>
            <a:off x="9297714" y="7622131"/>
            <a:ext cx="1532485" cy="670268"/>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000000"/>
              </a:buClr>
              <a:buSzPts val="2200"/>
              <a:buFont typeface="Open Sans"/>
              <a:buNone/>
            </a:pPr>
            <a:r>
              <a:rPr b="0" baseline="30000" i="0" lang="en-US" sz="2200" u="none" cap="none" strike="noStrike">
                <a:solidFill>
                  <a:srgbClr val="000000"/>
                </a:solidFill>
                <a:latin typeface="Open Sans"/>
                <a:ea typeface="Open Sans"/>
                <a:cs typeface="Open Sans"/>
                <a:sym typeface="Open Sans"/>
              </a:rPr>
              <a:t>John Doe</a:t>
            </a:r>
            <a:endParaRPr/>
          </a:p>
          <a:p>
            <a:pPr indent="0" lvl="0" marL="0" marR="0" rtl="0" algn="ctr">
              <a:lnSpc>
                <a:spcPct val="115000"/>
              </a:lnSpc>
              <a:spcBef>
                <a:spcPts val="0"/>
              </a:spcBef>
              <a:spcAft>
                <a:spcPts val="0"/>
              </a:spcAft>
              <a:buClr>
                <a:srgbClr val="000000"/>
              </a:buClr>
              <a:buSzPts val="1800"/>
              <a:buFont typeface="Open Sans"/>
              <a:buNone/>
            </a:pPr>
            <a:r>
              <a:rPr b="0" baseline="30000" i="1" lang="en-US" sz="1800" u="none" cap="none" strike="noStrike">
                <a:solidFill>
                  <a:srgbClr val="000000"/>
                </a:solidFill>
                <a:latin typeface="Open Sans"/>
                <a:ea typeface="Open Sans"/>
                <a:cs typeface="Open Sans"/>
                <a:sym typeface="Open Sans"/>
              </a:rPr>
              <a:t>Vice President</a:t>
            </a:r>
            <a:endParaRPr/>
          </a:p>
        </p:txBody>
      </p:sp>
      <p:pic>
        <p:nvPicPr>
          <p:cNvPr id="231" name="Google Shape;231;p31"/>
          <p:cNvPicPr preferRelativeResize="0"/>
          <p:nvPr/>
        </p:nvPicPr>
        <p:blipFill rotWithShape="1">
          <a:blip r:embed="rId3">
            <a:alphaModFix/>
          </a:blip>
          <a:srcRect b="7339" l="5745" r="15404" t="1167"/>
          <a:stretch/>
        </p:blipFill>
        <p:spPr>
          <a:xfrm>
            <a:off x="1162250" y="1981575"/>
            <a:ext cx="3557199" cy="5147575"/>
          </a:xfrm>
          <a:prstGeom prst="rect">
            <a:avLst/>
          </a:prstGeom>
          <a:noFill/>
          <a:ln>
            <a:noFill/>
          </a:ln>
        </p:spPr>
      </p:pic>
      <p:pic>
        <p:nvPicPr>
          <p:cNvPr id="232" name="Google Shape;232;p31"/>
          <p:cNvPicPr preferRelativeResize="0"/>
          <p:nvPr/>
        </p:nvPicPr>
        <p:blipFill rotWithShape="1">
          <a:blip r:embed="rId4">
            <a:alphaModFix/>
          </a:blip>
          <a:srcRect b="0" l="37392" r="24456" t="773"/>
          <a:stretch/>
        </p:blipFill>
        <p:spPr>
          <a:xfrm>
            <a:off x="4723804" y="3632581"/>
            <a:ext cx="3557192" cy="6167882"/>
          </a:xfrm>
          <a:prstGeom prst="rect">
            <a:avLst/>
          </a:prstGeom>
          <a:noFill/>
          <a:ln>
            <a:noFill/>
          </a:ln>
        </p:spPr>
      </p:pic>
      <p:pic>
        <p:nvPicPr>
          <p:cNvPr id="233" name="Google Shape;233;p31"/>
          <p:cNvPicPr preferRelativeResize="0"/>
          <p:nvPr/>
        </p:nvPicPr>
        <p:blipFill rotWithShape="1">
          <a:blip r:embed="rId5">
            <a:alphaModFix/>
          </a:blip>
          <a:srcRect b="247" l="7248" r="28307" t="6497"/>
          <a:stretch/>
        </p:blipFill>
        <p:spPr>
          <a:xfrm>
            <a:off x="8274248" y="1981581"/>
            <a:ext cx="3557192" cy="5147568"/>
          </a:xfrm>
          <a:prstGeom prst="rect">
            <a:avLst/>
          </a:prstGeom>
          <a:noFill/>
          <a:ln>
            <a:noFill/>
          </a:ln>
        </p:spPr>
      </p:pic>
      <p:sp>
        <p:nvSpPr>
          <p:cNvPr id="234" name="Google Shape;234;p31"/>
          <p:cNvSpPr/>
          <p:nvPr/>
        </p:nvSpPr>
        <p:spPr>
          <a:xfrm>
            <a:off x="5371098" y="1179260"/>
            <a:ext cx="2336150" cy="676487"/>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4000"/>
              <a:buFont typeface="Vidaloka"/>
              <a:buNone/>
            </a:pPr>
            <a:r>
              <a:rPr b="0" i="0" lang="en-US" sz="4000" u="none" cap="none" strike="noStrike">
                <a:solidFill>
                  <a:srgbClr val="FFFFFF"/>
                </a:solidFill>
                <a:latin typeface="Vidaloka"/>
                <a:ea typeface="Vidaloka"/>
                <a:cs typeface="Vidaloka"/>
                <a:sym typeface="Vidaloka"/>
              </a:rPr>
              <a:t>The Team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id="239" name="Google Shape;239;p32"/>
          <p:cNvPicPr preferRelativeResize="0"/>
          <p:nvPr/>
        </p:nvPicPr>
        <p:blipFill rotWithShape="1">
          <a:blip r:embed="rId3">
            <a:alphaModFix/>
          </a:blip>
          <a:srcRect b="33020" l="904" r="3639" t="23965"/>
          <a:stretch/>
        </p:blipFill>
        <p:spPr>
          <a:xfrm>
            <a:off x="1019175" y="3229619"/>
            <a:ext cx="10966450" cy="3294362"/>
          </a:xfrm>
          <a:prstGeom prst="rect">
            <a:avLst/>
          </a:prstGeom>
          <a:noFill/>
          <a:ln>
            <a:noFill/>
          </a:ln>
        </p:spPr>
      </p:pic>
      <p:sp>
        <p:nvSpPr>
          <p:cNvPr id="240" name="Google Shape;240;p32"/>
          <p:cNvSpPr/>
          <p:nvPr/>
        </p:nvSpPr>
        <p:spPr>
          <a:xfrm>
            <a:off x="4410509" y="2739814"/>
            <a:ext cx="4257304" cy="4257304"/>
          </a:xfrm>
          <a:prstGeom prst="rect">
            <a:avLst/>
          </a:prstGeom>
          <a:solidFill>
            <a:srgbClr val="00000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241" name="Google Shape;241;p32"/>
          <p:cNvSpPr/>
          <p:nvPr/>
        </p:nvSpPr>
        <p:spPr>
          <a:xfrm>
            <a:off x="5117295" y="4732129"/>
            <a:ext cx="2843731" cy="7399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FFFFFF"/>
              </a:buClr>
              <a:buSzPts val="4500"/>
              <a:buFont typeface="Vidaloka"/>
              <a:buNone/>
            </a:pPr>
            <a:r>
              <a:rPr b="0" i="0" lang="en-US" sz="4500" u="none" cap="none" strike="noStrike">
                <a:solidFill>
                  <a:srgbClr val="FFFFFF"/>
                </a:solidFill>
                <a:latin typeface="Vidaloka"/>
                <a:ea typeface="Vidaloka"/>
                <a:cs typeface="Vidaloka"/>
                <a:sym typeface="Vidaloka"/>
              </a:rPr>
              <a:t>Thank You</a:t>
            </a:r>
            <a:endParaRPr/>
          </a:p>
        </p:txBody>
      </p:sp>
      <p:sp>
        <p:nvSpPr>
          <p:cNvPr id="242" name="Google Shape;242;p32"/>
          <p:cNvSpPr/>
          <p:nvPr/>
        </p:nvSpPr>
        <p:spPr>
          <a:xfrm>
            <a:off x="5440336" y="5863694"/>
            <a:ext cx="2204641" cy="611534"/>
          </a:xfrm>
          <a:prstGeom prst="rect">
            <a:avLst/>
          </a:prstGeom>
          <a:noFill/>
          <a:ln>
            <a:noFill/>
          </a:ln>
        </p:spPr>
        <p:txBody>
          <a:bodyPr anchorCtr="0" anchor="ctr" bIns="27075" lIns="27075" spcFirstLastPara="1" rIns="27075" wrap="square" tIns="27075">
            <a:noAutofit/>
          </a:bodyPr>
          <a:lstStyle/>
          <a:p>
            <a:pPr indent="0" lvl="0" marL="0" marR="0" rtl="0" algn="ctr">
              <a:lnSpc>
                <a:spcPct val="160000"/>
              </a:lnSpc>
              <a:spcBef>
                <a:spcPts val="0"/>
              </a:spcBef>
              <a:spcAft>
                <a:spcPts val="0"/>
              </a:spcAft>
              <a:buClr>
                <a:srgbClr val="FFFFFF"/>
              </a:buClr>
              <a:buSzPts val="1800"/>
              <a:buFont typeface="Open Sans"/>
              <a:buNone/>
            </a:pPr>
            <a:r>
              <a:rPr b="0" baseline="30000" i="0" lang="en-US" sz="1800" u="none" cap="none" strike="noStrike">
                <a:solidFill>
                  <a:srgbClr val="FFFFFF"/>
                </a:solidFill>
                <a:latin typeface="Open Sans"/>
                <a:ea typeface="Open Sans"/>
                <a:cs typeface="Open Sans"/>
                <a:sym typeface="Open Sans"/>
              </a:rPr>
              <a:t>202-555-0178</a:t>
            </a:r>
            <a:endParaRPr/>
          </a:p>
          <a:p>
            <a:pPr indent="0" lvl="0" marL="0" marR="0" rtl="0" algn="ctr">
              <a:lnSpc>
                <a:spcPct val="160000"/>
              </a:lnSpc>
              <a:spcBef>
                <a:spcPts val="0"/>
              </a:spcBef>
              <a:spcAft>
                <a:spcPts val="0"/>
              </a:spcAft>
              <a:buClr>
                <a:srgbClr val="FFFFFF"/>
              </a:buClr>
              <a:buSzPts val="1800"/>
              <a:buFont typeface="Open Sans"/>
              <a:buNone/>
            </a:pPr>
            <a:r>
              <a:rPr b="0" baseline="30000" i="0" lang="en-US" sz="1800" u="sng" cap="none" strike="noStrike">
                <a:solidFill>
                  <a:srgbClr val="FFFFFF"/>
                </a:solidFill>
                <a:latin typeface="Open Sans"/>
                <a:ea typeface="Open Sans"/>
                <a:cs typeface="Open Sans"/>
                <a:sym typeface="Open Sans"/>
              </a:rPr>
              <a:t>melview_hotel@gmail.com</a:t>
            </a:r>
            <a:endParaRPr b="1" baseline="30000" i="0" sz="1800" u="sng" cap="none" strike="noStrike">
              <a:solidFill>
                <a:srgbClr val="000000"/>
              </a:solidFill>
              <a:latin typeface="Helvetica Neue"/>
              <a:ea typeface="Helvetica Neue"/>
              <a:cs typeface="Helvetica Neue"/>
              <a:sym typeface="Helvetica Neue"/>
              <a:hlinkClick r:id="rId4"/>
            </a:endParaRPr>
          </a:p>
        </p:txBody>
      </p:sp>
      <p:pic>
        <p:nvPicPr>
          <p:cNvPr id="243" name="Google Shape;243;p32"/>
          <p:cNvPicPr preferRelativeResize="0"/>
          <p:nvPr/>
        </p:nvPicPr>
        <p:blipFill rotWithShape="1">
          <a:blip r:embed="rId5">
            <a:alphaModFix/>
          </a:blip>
          <a:srcRect b="0" l="0" r="0" t="0"/>
          <a:stretch/>
        </p:blipFill>
        <p:spPr>
          <a:xfrm>
            <a:off x="6135756" y="3448715"/>
            <a:ext cx="733288" cy="9197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6882457" y="5796061"/>
            <a:ext cx="5101085" cy="2966840"/>
          </a:xfrm>
          <a:prstGeom prst="rect">
            <a:avLst/>
          </a:prstGeom>
          <a:solidFill>
            <a:srgbClr val="000000"/>
          </a:solid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68" name="Google Shape;68;p15"/>
          <p:cNvSpPr/>
          <p:nvPr/>
        </p:nvSpPr>
        <p:spPr>
          <a:xfrm>
            <a:off x="8386365" y="6363387"/>
            <a:ext cx="2524769" cy="18321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FFFFFF"/>
              </a:buClr>
              <a:buSzPts val="5700"/>
              <a:buFont typeface="Vidaloka"/>
              <a:buNone/>
            </a:pPr>
            <a:r>
              <a:rPr b="0" i="0" lang="en-US" sz="5700" u="none" cap="none" strike="noStrike">
                <a:solidFill>
                  <a:srgbClr val="FFFFFF"/>
                </a:solidFill>
                <a:latin typeface="Vidaloka"/>
                <a:ea typeface="Vidaloka"/>
                <a:cs typeface="Vidaloka"/>
                <a:sym typeface="Vidaloka"/>
              </a:rPr>
              <a:t>The</a:t>
            </a:r>
            <a:endParaRPr/>
          </a:p>
          <a:p>
            <a:pPr indent="0" lvl="0" marL="0" marR="0" rtl="0" algn="l">
              <a:lnSpc>
                <a:spcPct val="100000"/>
              </a:lnSpc>
              <a:spcBef>
                <a:spcPts val="0"/>
              </a:spcBef>
              <a:spcAft>
                <a:spcPts val="0"/>
              </a:spcAft>
              <a:buClr>
                <a:srgbClr val="FFFFFF"/>
              </a:buClr>
              <a:buSzPts val="5700"/>
              <a:buFont typeface="Vidaloka"/>
              <a:buNone/>
            </a:pPr>
            <a:r>
              <a:rPr b="0" i="0" lang="en-US" sz="5700" u="none" cap="none" strike="noStrike">
                <a:solidFill>
                  <a:srgbClr val="FFFFFF"/>
                </a:solidFill>
                <a:latin typeface="Vidaloka"/>
                <a:ea typeface="Vidaloka"/>
                <a:cs typeface="Vidaloka"/>
                <a:sym typeface="Vidaloka"/>
              </a:rPr>
              <a:t>Agenda</a:t>
            </a:r>
            <a:endParaRPr/>
          </a:p>
        </p:txBody>
      </p:sp>
      <p:pic>
        <p:nvPicPr>
          <p:cNvPr id="69" name="Google Shape;69;p15"/>
          <p:cNvPicPr preferRelativeResize="0"/>
          <p:nvPr/>
        </p:nvPicPr>
        <p:blipFill rotWithShape="1">
          <a:blip r:embed="rId3">
            <a:alphaModFix/>
          </a:blip>
          <a:srcRect b="4345" l="20305" r="8073" t="11393"/>
          <a:stretch/>
        </p:blipFill>
        <p:spPr>
          <a:xfrm>
            <a:off x="1016000" y="990600"/>
            <a:ext cx="6777386" cy="53156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b="3270" l="1404" r="21412" t="3620"/>
          <a:stretch/>
        </p:blipFill>
        <p:spPr>
          <a:xfrm>
            <a:off x="2919760" y="1260400"/>
            <a:ext cx="9028311" cy="7259986"/>
          </a:xfrm>
          <a:prstGeom prst="rect">
            <a:avLst/>
          </a:prstGeom>
          <a:noFill/>
          <a:ln>
            <a:noFill/>
          </a:ln>
        </p:spPr>
      </p:pic>
      <p:sp>
        <p:nvSpPr>
          <p:cNvPr id="75" name="Google Shape;75;p16"/>
          <p:cNvSpPr/>
          <p:nvPr/>
        </p:nvSpPr>
        <p:spPr>
          <a:xfrm>
            <a:off x="5624475" y="3046772"/>
            <a:ext cx="5489154" cy="4803056"/>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6" name="Google Shape;76;p16"/>
          <p:cNvSpPr/>
          <p:nvPr/>
        </p:nvSpPr>
        <p:spPr>
          <a:xfrm>
            <a:off x="6339929" y="4195324"/>
            <a:ext cx="4153037" cy="2681075"/>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FFFFFF"/>
              </a:buClr>
              <a:buSzPts val="1600"/>
              <a:buFont typeface="Open Sans"/>
              <a:buNone/>
            </a:pPr>
            <a:r>
              <a:rPr b="0" baseline="30000" i="0" lang="en-US" sz="1600" u="none" cap="none" strike="noStrike">
                <a:solidFill>
                  <a:srgbClr val="FFFFFF"/>
                </a:solidFill>
                <a:latin typeface="Open Sans"/>
                <a:ea typeface="Open Sans"/>
                <a:cs typeface="Open Sans"/>
                <a:sym typeface="Open Sans"/>
              </a:rPr>
              <a:t>This summer concert will be held at the Sunset Shore on May                       20, 2021 from 5pm onwards. Tickets to this concert will be $30</a:t>
            </a:r>
            <a:r>
              <a:rPr baseline="30000" lang="en-US" sz="1600">
                <a:solidFill>
                  <a:srgbClr val="FFFFFF"/>
                </a:solidFill>
                <a:latin typeface="Open Sans"/>
                <a:ea typeface="Open Sans"/>
                <a:cs typeface="Open Sans"/>
                <a:sym typeface="Open Sans"/>
              </a:rPr>
              <a:t>                     </a:t>
            </a:r>
            <a:r>
              <a:rPr b="0" baseline="30000" i="0" lang="en-US" sz="1600" u="none" cap="none" strike="noStrike">
                <a:solidFill>
                  <a:srgbClr val="FFFFFF"/>
                </a:solidFill>
                <a:latin typeface="Open Sans"/>
                <a:ea typeface="Open Sans"/>
                <a:cs typeface="Open Sans"/>
                <a:sym typeface="Open Sans"/>
              </a:rPr>
              <a:t>each and will feature some of today’s hottest DJs such as DJ                 Mark Miller, DJ Rave, and Twixy Turvy. </a:t>
            </a:r>
            <a:endParaRPr/>
          </a:p>
          <a:p>
            <a:pPr indent="0" lvl="0" marL="0" marR="0" rtl="0" algn="l">
              <a:lnSpc>
                <a:spcPct val="115000"/>
              </a:lnSpc>
              <a:spcBef>
                <a:spcPts val="0"/>
              </a:spcBef>
              <a:spcAft>
                <a:spcPts val="0"/>
              </a:spcAft>
              <a:buClr>
                <a:srgbClr val="FFFFFF"/>
              </a:buClr>
              <a:buSzPts val="1600"/>
              <a:buFont typeface="Open Sa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FFFFFF"/>
              </a:buClr>
              <a:buSzPts val="1600"/>
              <a:buFont typeface="Open Sans"/>
              <a:buNone/>
            </a:pPr>
            <a:r>
              <a:rPr b="0" baseline="30000" i="0" lang="en-US" sz="1600" u="none" cap="none" strike="noStrike">
                <a:solidFill>
                  <a:srgbClr val="FFFFFF"/>
                </a:solidFill>
                <a:latin typeface="Open Sans"/>
                <a:ea typeface="Open Sans"/>
                <a:cs typeface="Open Sans"/>
                <a:sym typeface="Open Sans"/>
              </a:rPr>
              <a:t>Profits from this concert will be utilized to improve the current construction of the new function rooms and French themed                      restaurant known as Je T'aime Paris to better serve the guests.</a:t>
            </a:r>
            <a:endParaRPr/>
          </a:p>
        </p:txBody>
      </p:sp>
      <p:sp>
        <p:nvSpPr>
          <p:cNvPr id="77" name="Google Shape;77;p16"/>
          <p:cNvSpPr/>
          <p:nvPr/>
        </p:nvSpPr>
        <p:spPr>
          <a:xfrm>
            <a:off x="1231900" y="3887117"/>
            <a:ext cx="3452565" cy="200660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78" name="Google Shape;78;p16"/>
          <p:cNvSpPr/>
          <p:nvPr/>
        </p:nvSpPr>
        <p:spPr>
          <a:xfrm>
            <a:off x="1042053" y="4304524"/>
            <a:ext cx="3243785" cy="11717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000000"/>
              </a:buClr>
              <a:buSzPts val="3600"/>
              <a:buFont typeface="Vidaloka"/>
              <a:buNone/>
            </a:pPr>
            <a:r>
              <a:rPr b="0" i="0" lang="en-US" sz="3600" u="none" cap="none" strike="noStrike">
                <a:solidFill>
                  <a:srgbClr val="000000"/>
                </a:solidFill>
                <a:latin typeface="Vidaloka"/>
                <a:ea typeface="Vidaloka"/>
                <a:cs typeface="Vidaloka"/>
                <a:sym typeface="Vidaloka"/>
              </a:rPr>
              <a:t>The Summer</a:t>
            </a:r>
            <a:endParaRPr/>
          </a:p>
          <a:p>
            <a:pPr indent="0" lvl="0" marL="0" marR="0" rtl="0" algn="l">
              <a:lnSpc>
                <a:spcPct val="100000"/>
              </a:lnSpc>
              <a:spcBef>
                <a:spcPts val="0"/>
              </a:spcBef>
              <a:spcAft>
                <a:spcPts val="0"/>
              </a:spcAft>
              <a:buClr>
                <a:srgbClr val="000000"/>
              </a:buClr>
              <a:buSzPts val="3600"/>
              <a:buFont typeface="Vidaloka"/>
              <a:buNone/>
            </a:pPr>
            <a:r>
              <a:rPr b="0" i="0" lang="en-US" sz="3600" u="none" cap="none" strike="noStrike">
                <a:solidFill>
                  <a:srgbClr val="000000"/>
                </a:solidFill>
                <a:latin typeface="Vidaloka"/>
                <a:ea typeface="Vidaloka"/>
                <a:cs typeface="Vidaloka"/>
                <a:sym typeface="Vidaloka"/>
              </a:rPr>
              <a:t>Sundown Party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cxnSp>
        <p:nvCxnSpPr>
          <p:cNvPr id="83" name="Google Shape;83;p17"/>
          <p:cNvCxnSpPr/>
          <p:nvPr/>
        </p:nvCxnSpPr>
        <p:spPr>
          <a:xfrm flipH="1" rot="10800000">
            <a:off x="3807337" y="-151784"/>
            <a:ext cx="1" cy="10057168"/>
          </a:xfrm>
          <a:prstGeom prst="straightConnector1">
            <a:avLst/>
          </a:prstGeom>
          <a:noFill/>
          <a:ln cap="flat" cmpd="sng" w="25400">
            <a:solidFill>
              <a:srgbClr val="000000"/>
            </a:solidFill>
            <a:prstDash val="solid"/>
            <a:miter lim="400000"/>
            <a:headEnd len="sm" w="sm" type="none"/>
            <a:tailEnd len="sm" w="sm" type="none"/>
          </a:ln>
        </p:spPr>
      </p:cxnSp>
      <p:sp>
        <p:nvSpPr>
          <p:cNvPr id="84" name="Google Shape;84;p17"/>
          <p:cNvSpPr/>
          <p:nvPr/>
        </p:nvSpPr>
        <p:spPr>
          <a:xfrm>
            <a:off x="7330953" y="2751589"/>
            <a:ext cx="3468485" cy="1146388"/>
          </a:xfrm>
          <a:prstGeom prst="rect">
            <a:avLst/>
          </a:prstGeom>
          <a:noFill/>
          <a:ln>
            <a:noFill/>
          </a:ln>
        </p:spPr>
        <p:txBody>
          <a:bodyPr anchorCtr="0" anchor="ctr" bIns="27075" lIns="27075" spcFirstLastPara="1" rIns="27075" wrap="square" tIns="27075">
            <a:noAutofit/>
          </a:bodyPr>
          <a:lstStyle/>
          <a:p>
            <a:pPr indent="0" lvl="0" marL="0" marR="0" rtl="0" algn="l">
              <a:lnSpc>
                <a:spcPct val="100000"/>
              </a:lnSpc>
              <a:spcBef>
                <a:spcPts val="0"/>
              </a:spcBef>
              <a:spcAft>
                <a:spcPts val="0"/>
              </a:spcAft>
              <a:buClr>
                <a:srgbClr val="000000"/>
              </a:buClr>
              <a:buSzPts val="3500"/>
              <a:buFont typeface="Vidaloka"/>
              <a:buNone/>
            </a:pPr>
            <a:r>
              <a:rPr b="0" i="0" lang="en-US" sz="3500" u="none" cap="none" strike="noStrike">
                <a:solidFill>
                  <a:srgbClr val="000000"/>
                </a:solidFill>
                <a:latin typeface="Vidaloka"/>
                <a:ea typeface="Vidaloka"/>
                <a:cs typeface="Vidaloka"/>
                <a:sym typeface="Vidaloka"/>
              </a:rPr>
              <a:t>Grand Hawaiian</a:t>
            </a:r>
            <a:endParaRPr/>
          </a:p>
          <a:p>
            <a:pPr indent="0" lvl="0" marL="0" marR="0" rtl="0" algn="l">
              <a:lnSpc>
                <a:spcPct val="100000"/>
              </a:lnSpc>
              <a:spcBef>
                <a:spcPts val="0"/>
              </a:spcBef>
              <a:spcAft>
                <a:spcPts val="0"/>
              </a:spcAft>
              <a:buClr>
                <a:srgbClr val="000000"/>
              </a:buClr>
              <a:buSzPts val="3500"/>
              <a:buFont typeface="Vidaloka"/>
              <a:buNone/>
            </a:pPr>
            <a:r>
              <a:rPr b="0" i="0" lang="en-US" sz="3500" u="none" cap="none" strike="noStrike">
                <a:solidFill>
                  <a:srgbClr val="000000"/>
                </a:solidFill>
                <a:latin typeface="Vidaloka"/>
                <a:ea typeface="Vidaloka"/>
                <a:cs typeface="Vidaloka"/>
                <a:sym typeface="Vidaloka"/>
              </a:rPr>
              <a:t>Luau Party</a:t>
            </a:r>
            <a:endParaRPr/>
          </a:p>
        </p:txBody>
      </p:sp>
      <p:sp>
        <p:nvSpPr>
          <p:cNvPr id="85" name="Google Shape;85;p17"/>
          <p:cNvSpPr/>
          <p:nvPr/>
        </p:nvSpPr>
        <p:spPr>
          <a:xfrm>
            <a:off x="7356321" y="4364277"/>
            <a:ext cx="3925397" cy="3337665"/>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This event will be held at the Seaview room on June 30,                  2021 from 3pm to 8pm. Tickets to this event will be $50                each and will entitle all attendees to a Hawaiian style</a:t>
            </a:r>
            <a:r>
              <a:rPr baseline="30000" lang="en-US" sz="1600">
                <a:latin typeface="Open Sans"/>
                <a:ea typeface="Open Sans"/>
                <a:cs typeface="Open Sans"/>
                <a:sym typeface="Open Sans"/>
              </a:rPr>
              <a:t>                   </a:t>
            </a:r>
            <a:r>
              <a:rPr b="0" baseline="30000" i="0" lang="en-US" sz="1600" u="none" cap="none" strike="noStrike">
                <a:solidFill>
                  <a:srgbClr val="000000"/>
                </a:solidFill>
                <a:latin typeface="Open Sans"/>
                <a:ea typeface="Open Sans"/>
                <a:cs typeface="Open Sans"/>
                <a:sym typeface="Open Sans"/>
              </a:rPr>
              <a:t>buffet, free flowing cocktails, a pyro show, and goodie bags.                     60% of profits will be donated to the “Save Hawaii’s                       Beaches” foundation.</a:t>
            </a:r>
            <a:endParaRPr/>
          </a:p>
          <a:p>
            <a:pPr indent="0" lvl="0" marL="0" marR="0" rtl="0" algn="l">
              <a:lnSpc>
                <a:spcPct val="115000"/>
              </a:lnSpc>
              <a:spcBef>
                <a:spcPts val="0"/>
              </a:spcBef>
              <a:spcAft>
                <a:spcPts val="0"/>
              </a:spcAft>
              <a:buClr>
                <a:srgbClr val="000000"/>
              </a:buClr>
              <a:buSzPts val="1600"/>
              <a:buFont typeface="Open Sa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40% of profits will be utilized for maintenance of the                       Seaview room such as shore clean up and littering                                prohibition measures.</a:t>
            </a:r>
            <a:endParaRPr/>
          </a:p>
        </p:txBody>
      </p:sp>
      <p:pic>
        <p:nvPicPr>
          <p:cNvPr id="86" name="Google Shape;86;p17"/>
          <p:cNvPicPr preferRelativeResize="0"/>
          <p:nvPr/>
        </p:nvPicPr>
        <p:blipFill rotWithShape="1">
          <a:blip r:embed="rId3">
            <a:alphaModFix/>
          </a:blip>
          <a:srcRect b="33605" l="6370" r="6371" t="8229"/>
          <a:stretch/>
        </p:blipFill>
        <p:spPr>
          <a:xfrm>
            <a:off x="968452" y="2037934"/>
            <a:ext cx="5677771" cy="5677732"/>
          </a:xfrm>
          <a:custGeom>
            <a:rect b="b" l="l" r="r" t="t"/>
            <a:pathLst>
              <a:path extrusionOk="0" h="20595" w="19679">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id="91" name="Google Shape;91;p18"/>
          <p:cNvPicPr preferRelativeResize="0"/>
          <p:nvPr/>
        </p:nvPicPr>
        <p:blipFill rotWithShape="1">
          <a:blip r:embed="rId3">
            <a:alphaModFix/>
          </a:blip>
          <a:srcRect b="27113" l="3701" r="1575" t="15908"/>
          <a:stretch/>
        </p:blipFill>
        <p:spPr>
          <a:xfrm>
            <a:off x="-152400" y="-127000"/>
            <a:ext cx="13309600" cy="10007600"/>
          </a:xfrm>
          <a:prstGeom prst="rect">
            <a:avLst/>
          </a:prstGeom>
          <a:noFill/>
          <a:ln>
            <a:noFill/>
          </a:ln>
        </p:spPr>
      </p:pic>
      <p:sp>
        <p:nvSpPr>
          <p:cNvPr id="92" name="Google Shape;92;p18"/>
          <p:cNvSpPr/>
          <p:nvPr/>
        </p:nvSpPr>
        <p:spPr>
          <a:xfrm>
            <a:off x="-204986" y="-179735"/>
            <a:ext cx="13383419" cy="10007601"/>
          </a:xfrm>
          <a:prstGeom prst="rect">
            <a:avLst/>
          </a:prstGeom>
          <a:solidFill>
            <a:srgbClr val="000000">
              <a:alpha val="4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93" name="Google Shape;93;p18"/>
          <p:cNvSpPr/>
          <p:nvPr/>
        </p:nvSpPr>
        <p:spPr>
          <a:xfrm>
            <a:off x="3794570" y="986829"/>
            <a:ext cx="9415215" cy="7779942"/>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pic>
        <p:nvPicPr>
          <p:cNvPr id="94" name="Google Shape;94;p18"/>
          <p:cNvPicPr preferRelativeResize="0"/>
          <p:nvPr/>
        </p:nvPicPr>
        <p:blipFill rotWithShape="1">
          <a:blip r:embed="rId3">
            <a:alphaModFix/>
          </a:blip>
          <a:srcRect b="10866" l="2704" r="2704" t="13460"/>
          <a:stretch/>
        </p:blipFill>
        <p:spPr>
          <a:xfrm>
            <a:off x="968440" y="2037934"/>
            <a:ext cx="5677758" cy="5677726"/>
          </a:xfrm>
          <a:custGeom>
            <a:rect b="b" l="l" r="r" t="t"/>
            <a:pathLst>
              <a:path extrusionOk="0" h="20595" w="19679">
                <a:moveTo>
                  <a:pt x="9839" y="0"/>
                </a:moveTo>
                <a:cubicBezTo>
                  <a:pt x="7321" y="0"/>
                  <a:pt x="4803" y="1005"/>
                  <a:pt x="2881" y="3016"/>
                </a:cubicBezTo>
                <a:cubicBezTo>
                  <a:pt x="-961" y="7037"/>
                  <a:pt x="-961" y="13557"/>
                  <a:pt x="2881" y="17579"/>
                </a:cubicBezTo>
                <a:cubicBezTo>
                  <a:pt x="6724" y="21600"/>
                  <a:pt x="12954" y="21600"/>
                  <a:pt x="16796" y="17579"/>
                </a:cubicBezTo>
                <a:cubicBezTo>
                  <a:pt x="20639" y="13557"/>
                  <a:pt x="20639" y="7037"/>
                  <a:pt x="16796" y="3016"/>
                </a:cubicBezTo>
                <a:cubicBezTo>
                  <a:pt x="14875" y="1005"/>
                  <a:pt x="12357" y="0"/>
                  <a:pt x="9839" y="0"/>
                </a:cubicBezTo>
                <a:close/>
              </a:path>
            </a:pathLst>
          </a:custGeom>
          <a:noFill/>
          <a:ln>
            <a:noFill/>
          </a:ln>
        </p:spPr>
      </p:pic>
      <p:sp>
        <p:nvSpPr>
          <p:cNvPr id="95" name="Google Shape;95;p18"/>
          <p:cNvSpPr/>
          <p:nvPr/>
        </p:nvSpPr>
        <p:spPr>
          <a:xfrm>
            <a:off x="7516556" y="4124251"/>
            <a:ext cx="4621200" cy="2634300"/>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Members of the Board will be having their meeting at the Diamond                  Ballroom on July 01, 2021 from 1 pm to 5 pm in order to discuss about                the current status of the Melview Hotel from January 01, 2021 to</a:t>
            </a:r>
            <a:endParaRPr/>
          </a:p>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June 30, 2021.</a:t>
            </a:r>
            <a:endParaRPr/>
          </a:p>
          <a:p>
            <a:pPr indent="0" lvl="0" marL="0" marR="0" rtl="0" algn="l">
              <a:lnSpc>
                <a:spcPct val="115000"/>
              </a:lnSpc>
              <a:spcBef>
                <a:spcPts val="0"/>
              </a:spcBef>
              <a:spcAft>
                <a:spcPts val="0"/>
              </a:spcAft>
              <a:buClr>
                <a:srgbClr val="000000"/>
              </a:buClr>
              <a:buSzPts val="1600"/>
              <a:buFont typeface="Open Sa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The agenda of this meeting is to update all members with the current                 progress, profit, and improvement measures to be implemented at                                 the Melview Hotel for the second half of 2021.</a:t>
            </a:r>
            <a:endParaRPr/>
          </a:p>
        </p:txBody>
      </p:sp>
      <p:sp>
        <p:nvSpPr>
          <p:cNvPr id="96" name="Google Shape;96;p18"/>
          <p:cNvSpPr/>
          <p:nvPr/>
        </p:nvSpPr>
        <p:spPr>
          <a:xfrm>
            <a:off x="7349746" y="2964289"/>
            <a:ext cx="4650099" cy="6002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3500"/>
              <a:buFont typeface="Vidaloka"/>
              <a:buNone/>
            </a:pPr>
            <a:r>
              <a:rPr b="0" i="0" lang="en-US" sz="3500" u="none" cap="none" strike="noStrike">
                <a:solidFill>
                  <a:srgbClr val="000000"/>
                </a:solidFill>
                <a:latin typeface="Vidaloka"/>
                <a:ea typeface="Vidaloka"/>
                <a:cs typeface="Vidaloka"/>
                <a:sym typeface="Vidaloka"/>
              </a:rPr>
              <a:t>Annual Board Meeting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9"/>
          <p:cNvSpPr/>
          <p:nvPr/>
        </p:nvSpPr>
        <p:spPr>
          <a:xfrm rot="2700000">
            <a:off x="1929444" y="2822784"/>
            <a:ext cx="4108031" cy="4108032"/>
          </a:xfrm>
          <a:prstGeom prst="rect">
            <a:avLst/>
          </a:prstGeom>
          <a:noFill/>
          <a:ln cap="flat" cmpd="sng" w="1905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02" name="Google Shape;102;p19"/>
          <p:cNvSpPr/>
          <p:nvPr/>
        </p:nvSpPr>
        <p:spPr>
          <a:xfrm>
            <a:off x="7445720" y="5568431"/>
            <a:ext cx="4329185" cy="2024485"/>
          </a:xfrm>
          <a:prstGeom prst="rect">
            <a:avLst/>
          </a:prstGeom>
          <a:noFill/>
          <a:ln>
            <a:noFill/>
          </a:ln>
        </p:spPr>
        <p:txBody>
          <a:bodyPr anchorCtr="0" anchor="t" bIns="27075" lIns="27075" spcFirstLastPara="1" rIns="27075" wrap="square" tIns="27075">
            <a:noAutofit/>
          </a:bodyPr>
          <a:lstStyle/>
          <a:p>
            <a:pPr indent="0" lvl="0" marL="0" marR="0" rtl="0" algn="ctr">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Welcome to the Melview Hotel!</a:t>
            </a:r>
            <a:endParaRPr/>
          </a:p>
          <a:p>
            <a:pPr indent="0" lvl="0" marL="0" marR="0" rtl="0" algn="ctr">
              <a:lnSpc>
                <a:spcPct val="115000"/>
              </a:lnSpc>
              <a:spcBef>
                <a:spcPts val="0"/>
              </a:spcBef>
              <a:spcAft>
                <a:spcPts val="0"/>
              </a:spcAft>
              <a:buClr>
                <a:srgbClr val="000000"/>
              </a:buClr>
              <a:buSzPts val="1600"/>
              <a:buFont typeface="Open Sa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I am happy to have witnessed my childhood dream of owning and             running a hotel finally take off. It’s also great to see the success it                      has achieved and the awards it has won thanks to the                                    hardworking staff and management.</a:t>
            </a:r>
            <a:endParaRPr/>
          </a:p>
        </p:txBody>
      </p:sp>
      <p:sp>
        <p:nvSpPr>
          <p:cNvPr id="103" name="Google Shape;103;p19"/>
          <p:cNvSpPr/>
          <p:nvPr/>
        </p:nvSpPr>
        <p:spPr>
          <a:xfrm>
            <a:off x="8138565" y="3802489"/>
            <a:ext cx="2917565" cy="6002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3500"/>
              <a:buFont typeface="Vidaloka"/>
              <a:buNone/>
            </a:pPr>
            <a:r>
              <a:rPr b="0" i="0" lang="en-US" sz="3500" u="none" cap="none" strike="noStrike">
                <a:solidFill>
                  <a:srgbClr val="000000"/>
                </a:solidFill>
                <a:latin typeface="Vidaloka"/>
                <a:ea typeface="Vidaloka"/>
                <a:cs typeface="Vidaloka"/>
                <a:sym typeface="Vidaloka"/>
              </a:rPr>
              <a:t>Mary Melview</a:t>
            </a:r>
            <a:endParaRPr b="0" i="0" sz="3500" u="none" cap="none" strike="noStrike">
              <a:solidFill>
                <a:srgbClr val="000000"/>
              </a:solidFill>
              <a:latin typeface="Vidaloka"/>
              <a:ea typeface="Vidaloka"/>
              <a:cs typeface="Vidaloka"/>
              <a:sym typeface="Vidaloka"/>
            </a:endParaRPr>
          </a:p>
        </p:txBody>
      </p:sp>
      <p:sp>
        <p:nvSpPr>
          <p:cNvPr id="104" name="Google Shape;104;p19"/>
          <p:cNvSpPr/>
          <p:nvPr/>
        </p:nvSpPr>
        <p:spPr>
          <a:xfrm>
            <a:off x="8622707" y="4647039"/>
            <a:ext cx="1949281" cy="3843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2000"/>
              <a:buFont typeface="EB Garamond"/>
              <a:buNone/>
            </a:pPr>
            <a:r>
              <a:rPr b="0" i="1" lang="en-US" sz="2000" u="none" cap="none" strike="noStrike">
                <a:solidFill>
                  <a:srgbClr val="000000"/>
                </a:solidFill>
                <a:latin typeface="EB Garamond"/>
                <a:ea typeface="EB Garamond"/>
                <a:cs typeface="EB Garamond"/>
                <a:sym typeface="EB Garamond"/>
              </a:rPr>
              <a:t>Founder and CEO</a:t>
            </a:r>
            <a:endParaRPr/>
          </a:p>
        </p:txBody>
      </p:sp>
      <p:pic>
        <p:nvPicPr>
          <p:cNvPr id="105" name="Google Shape;105;p19"/>
          <p:cNvPicPr preferRelativeResize="0"/>
          <p:nvPr/>
        </p:nvPicPr>
        <p:blipFill rotWithShape="1">
          <a:blip r:embed="rId3">
            <a:alphaModFix/>
          </a:blip>
          <a:srcRect b="0" l="0" r="0" t="0"/>
          <a:stretch/>
        </p:blipFill>
        <p:spPr>
          <a:xfrm>
            <a:off x="9230704" y="2445415"/>
            <a:ext cx="733287" cy="919723"/>
          </a:xfrm>
          <a:prstGeom prst="rect">
            <a:avLst/>
          </a:prstGeom>
          <a:noFill/>
          <a:ln>
            <a:noFill/>
          </a:ln>
        </p:spPr>
      </p:pic>
      <p:pic>
        <p:nvPicPr>
          <p:cNvPr id="106" name="Google Shape;106;p19"/>
          <p:cNvPicPr preferRelativeResize="0"/>
          <p:nvPr/>
        </p:nvPicPr>
        <p:blipFill rotWithShape="1">
          <a:blip r:embed="rId4">
            <a:alphaModFix/>
          </a:blip>
          <a:srcRect b="29927" l="3102" r="16152" t="5325"/>
          <a:stretch/>
        </p:blipFill>
        <p:spPr>
          <a:xfrm>
            <a:off x="1598240" y="2491556"/>
            <a:ext cx="4770488" cy="47704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0"/>
          <p:cNvSpPr/>
          <p:nvPr/>
        </p:nvSpPr>
        <p:spPr>
          <a:xfrm>
            <a:off x="1230967" y="3376942"/>
            <a:ext cx="4400154" cy="3290922"/>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This year holds a lot of exciting new changes for the Melview Hotel.                  We are excited and thrilled to announce the construction of ou</a:t>
            </a:r>
            <a:r>
              <a:rPr baseline="30000" lang="en-US" sz="1600">
                <a:latin typeface="Open Sans"/>
                <a:ea typeface="Open Sans"/>
                <a:cs typeface="Open Sans"/>
                <a:sym typeface="Open Sans"/>
              </a:rPr>
              <a:t>                   </a:t>
            </a:r>
            <a:r>
              <a:rPr b="0" baseline="30000" i="0" lang="en-US" sz="1600" u="none" cap="none" strike="noStrike">
                <a:solidFill>
                  <a:srgbClr val="000000"/>
                </a:solidFill>
                <a:latin typeface="Open Sans"/>
                <a:ea typeface="Open Sans"/>
                <a:cs typeface="Open Sans"/>
                <a:sym typeface="Open Sans"/>
              </a:rPr>
              <a:t> new amenities as well as future events such as concerts and                                   charity events.</a:t>
            </a:r>
            <a:endParaRPr/>
          </a:p>
          <a:p>
            <a:pPr indent="0" lvl="0" marL="0" marR="0" rtl="0" algn="l">
              <a:lnSpc>
                <a:spcPct val="115000"/>
              </a:lnSpc>
              <a:spcBef>
                <a:spcPts val="0"/>
              </a:spcBef>
              <a:spcAft>
                <a:spcPts val="0"/>
              </a:spcAft>
              <a:buClr>
                <a:srgbClr val="000000"/>
              </a:buClr>
              <a:buSzPts val="1600"/>
              <a:buFont typeface="Open Sa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As a thanks to our loyal clients, we will also be offering discounts                and offers more often in order for them to avail of our services at                       lower rates. Gift coupons will also now be available. I hope and                 pray that Melview will continue to be the reliable and luxurious                                           escape that all guests expect and more. </a:t>
            </a:r>
            <a:endParaRPr/>
          </a:p>
        </p:txBody>
      </p:sp>
      <p:pic>
        <p:nvPicPr>
          <p:cNvPr id="112" name="Google Shape;112;p20"/>
          <p:cNvPicPr preferRelativeResize="0"/>
          <p:nvPr/>
        </p:nvPicPr>
        <p:blipFill rotWithShape="1">
          <a:blip r:embed="rId3">
            <a:alphaModFix/>
          </a:blip>
          <a:srcRect b="23501" l="16588" r="16587" t="0"/>
          <a:stretch/>
        </p:blipFill>
        <p:spPr>
          <a:xfrm flipH="1" rot="10800000">
            <a:off x="6534646" y="-104081"/>
            <a:ext cx="6586240" cy="10053142"/>
          </a:xfrm>
          <a:prstGeom prst="rect">
            <a:avLst/>
          </a:prstGeom>
          <a:noFill/>
          <a:ln>
            <a:noFill/>
          </a:ln>
        </p:spPr>
      </p:pic>
      <p:pic>
        <p:nvPicPr>
          <p:cNvPr id="113" name="Google Shape;113;p20"/>
          <p:cNvPicPr preferRelativeResize="0"/>
          <p:nvPr/>
        </p:nvPicPr>
        <p:blipFill rotWithShape="1">
          <a:blip r:embed="rId3">
            <a:alphaModFix/>
          </a:blip>
          <a:srcRect b="12768" l="13719" r="13718" t="5278"/>
          <a:stretch/>
        </p:blipFill>
        <p:spPr>
          <a:xfrm>
            <a:off x="7627590" y="1609352"/>
            <a:ext cx="4400253" cy="6626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cxnSp>
        <p:nvCxnSpPr>
          <p:cNvPr id="118" name="Google Shape;118;p21"/>
          <p:cNvCxnSpPr/>
          <p:nvPr/>
        </p:nvCxnSpPr>
        <p:spPr>
          <a:xfrm>
            <a:off x="-184949" y="4868465"/>
            <a:ext cx="13760139" cy="1"/>
          </a:xfrm>
          <a:prstGeom prst="straightConnector1">
            <a:avLst/>
          </a:prstGeom>
          <a:noFill/>
          <a:ln cap="flat" cmpd="sng" w="25400">
            <a:solidFill>
              <a:srgbClr val="000000"/>
            </a:solidFill>
            <a:prstDash val="solid"/>
            <a:miter lim="400000"/>
            <a:headEnd len="sm" w="sm" type="none"/>
            <a:tailEnd len="sm" w="sm" type="none"/>
          </a:ln>
        </p:spPr>
      </p:cxnSp>
      <p:pic>
        <p:nvPicPr>
          <p:cNvPr id="119" name="Google Shape;119;p21"/>
          <p:cNvPicPr preferRelativeResize="0"/>
          <p:nvPr/>
        </p:nvPicPr>
        <p:blipFill rotWithShape="1">
          <a:blip r:embed="rId3">
            <a:alphaModFix/>
          </a:blip>
          <a:srcRect b="326" l="10594" r="30542" t="11470"/>
          <a:stretch/>
        </p:blipFill>
        <p:spPr>
          <a:xfrm>
            <a:off x="2674943" y="1049238"/>
            <a:ext cx="7655113" cy="7655218"/>
          </a:xfrm>
          <a:custGeom>
            <a:rect b="b" l="l" r="r" t="t"/>
            <a:pathLst>
              <a:path extrusionOk="0" h="20595" w="19679">
                <a:moveTo>
                  <a:pt x="9838" y="0"/>
                </a:moveTo>
                <a:cubicBezTo>
                  <a:pt x="7320"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8" y="0"/>
                </a:cubicBezTo>
                <a:close/>
              </a:path>
            </a:pathLst>
          </a:custGeom>
          <a:noFill/>
          <a:ln>
            <a:noFill/>
          </a:ln>
        </p:spPr>
      </p:pic>
      <p:sp>
        <p:nvSpPr>
          <p:cNvPr id="120" name="Google Shape;120;p21"/>
          <p:cNvSpPr/>
          <p:nvPr/>
        </p:nvSpPr>
        <p:spPr>
          <a:xfrm>
            <a:off x="3984029" y="2165709"/>
            <a:ext cx="5422182" cy="5422182"/>
          </a:xfrm>
          <a:prstGeom prst="ellipse">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Helvetica Neue"/>
              <a:buNone/>
            </a:pPr>
            <a:r>
              <a:t/>
            </a:r>
            <a:endParaRPr b="1" i="0" sz="2000" u="none" cap="none" strike="noStrike">
              <a:solidFill>
                <a:srgbClr val="000000"/>
              </a:solidFill>
              <a:latin typeface="Helvetica Neue"/>
              <a:ea typeface="Helvetica Neue"/>
              <a:cs typeface="Helvetica Neue"/>
              <a:sym typeface="Helvetica Neue"/>
            </a:endParaRPr>
          </a:p>
        </p:txBody>
      </p:sp>
      <p:sp>
        <p:nvSpPr>
          <p:cNvPr id="121" name="Google Shape;121;p21"/>
          <p:cNvSpPr/>
          <p:nvPr/>
        </p:nvSpPr>
        <p:spPr>
          <a:xfrm>
            <a:off x="4855685" y="3665128"/>
            <a:ext cx="3371303" cy="1679775"/>
          </a:xfrm>
          <a:prstGeom prst="rect">
            <a:avLst/>
          </a:prstGeom>
          <a:noFill/>
          <a:ln>
            <a:noFill/>
          </a:ln>
        </p:spPr>
        <p:txBody>
          <a:bodyPr anchorCtr="0" anchor="ctr" bIns="27075" lIns="27075" spcFirstLastPara="1" rIns="27075" wrap="square" tIns="27075">
            <a:noAutofit/>
          </a:bodyPr>
          <a:lstStyle/>
          <a:p>
            <a:pPr indent="0" lvl="0" marL="0" marR="0" rtl="0" algn="ctr">
              <a:lnSpc>
                <a:spcPct val="160000"/>
              </a:lnSpc>
              <a:spcBef>
                <a:spcPts val="0"/>
              </a:spcBef>
              <a:spcAft>
                <a:spcPts val="0"/>
              </a:spcAft>
              <a:buClr>
                <a:srgbClr val="000000"/>
              </a:buClr>
              <a:buSzPts val="2200"/>
              <a:buFont typeface="EB Garamond"/>
              <a:buNone/>
            </a:pPr>
            <a:r>
              <a:rPr b="0" i="1" lang="en-US" sz="2200" u="none" cap="none" strike="noStrike">
                <a:solidFill>
                  <a:srgbClr val="000000"/>
                </a:solidFill>
                <a:latin typeface="EB Garamond"/>
                <a:ea typeface="EB Garamond"/>
                <a:cs typeface="EB Garamond"/>
                <a:sym typeface="EB Garamond"/>
              </a:rPr>
              <a:t>This year holds a lot of exciting new changes for the Melview Hotel.</a:t>
            </a:r>
            <a:endParaRPr/>
          </a:p>
        </p:txBody>
      </p:sp>
      <p:sp>
        <p:nvSpPr>
          <p:cNvPr id="122" name="Google Shape;122;p21"/>
          <p:cNvSpPr/>
          <p:nvPr/>
        </p:nvSpPr>
        <p:spPr>
          <a:xfrm>
            <a:off x="6113463" y="2834772"/>
            <a:ext cx="777874" cy="1298787"/>
          </a:xfrm>
          <a:prstGeom prst="rect">
            <a:avLst/>
          </a:prstGeom>
          <a:noFill/>
          <a:ln>
            <a:noFill/>
          </a:ln>
        </p:spPr>
        <p:txBody>
          <a:bodyPr anchorCtr="0" anchor="ctr" bIns="27075" lIns="27075" spcFirstLastPara="1" rIns="27075" wrap="square" tIns="27075">
            <a:noAutofit/>
          </a:bodyPr>
          <a:lstStyle/>
          <a:p>
            <a:pPr indent="0" lvl="0" marL="0" marR="0" rtl="0" algn="ctr">
              <a:lnSpc>
                <a:spcPct val="150000"/>
              </a:lnSpc>
              <a:spcBef>
                <a:spcPts val="0"/>
              </a:spcBef>
              <a:spcAft>
                <a:spcPts val="0"/>
              </a:spcAft>
              <a:buClr>
                <a:srgbClr val="000000"/>
              </a:buClr>
              <a:buSzPts val="7500"/>
              <a:buFont typeface="EB Garamond"/>
              <a:buNone/>
            </a:pPr>
            <a:r>
              <a:rPr b="0" i="1" lang="en-US" sz="7500" u="none" cap="none" strike="noStrike">
                <a:solidFill>
                  <a:srgbClr val="000000"/>
                </a:solidFill>
                <a:latin typeface="EB Garamond"/>
                <a:ea typeface="EB Garamond"/>
                <a:cs typeface="EB Garamond"/>
                <a:sym typeface="EB Garamond"/>
              </a:rPr>
              <a:t>“</a:t>
            </a:r>
            <a:endParaRPr/>
          </a:p>
        </p:txBody>
      </p:sp>
      <p:sp>
        <p:nvSpPr>
          <p:cNvPr id="123" name="Google Shape;123;p21"/>
          <p:cNvSpPr/>
          <p:nvPr/>
        </p:nvSpPr>
        <p:spPr>
          <a:xfrm>
            <a:off x="6113463" y="5425243"/>
            <a:ext cx="777874" cy="1298788"/>
          </a:xfrm>
          <a:prstGeom prst="rect">
            <a:avLst/>
          </a:prstGeom>
          <a:noFill/>
          <a:ln>
            <a:noFill/>
          </a:ln>
        </p:spPr>
        <p:txBody>
          <a:bodyPr anchorCtr="0" anchor="ctr" bIns="27075" lIns="27075" spcFirstLastPara="1" rIns="27075" wrap="square" tIns="27075">
            <a:noAutofit/>
          </a:bodyPr>
          <a:lstStyle/>
          <a:p>
            <a:pPr indent="0" lvl="0" marL="0" marR="0" rtl="0" algn="ctr">
              <a:lnSpc>
                <a:spcPct val="150000"/>
              </a:lnSpc>
              <a:spcBef>
                <a:spcPts val="0"/>
              </a:spcBef>
              <a:spcAft>
                <a:spcPts val="0"/>
              </a:spcAft>
              <a:buClr>
                <a:srgbClr val="000000"/>
              </a:buClr>
              <a:buSzPts val="7500"/>
              <a:buFont typeface="EB Garamond"/>
              <a:buNone/>
            </a:pPr>
            <a:r>
              <a:rPr b="0" i="1" lang="en-US" sz="7500" u="none" cap="none" strike="noStrike">
                <a:solidFill>
                  <a:srgbClr val="000000"/>
                </a:solidFill>
                <a:latin typeface="EB Garamond"/>
                <a:ea typeface="EB Garamond"/>
                <a:cs typeface="EB Garamond"/>
                <a:sym typeface="EB Garamond"/>
              </a:rPr>
              <a:t>”</a:t>
            </a:r>
            <a:endParaRPr/>
          </a:p>
        </p:txBody>
      </p:sp>
      <p:sp>
        <p:nvSpPr>
          <p:cNvPr id="124" name="Google Shape;124;p21"/>
          <p:cNvSpPr/>
          <p:nvPr/>
        </p:nvSpPr>
        <p:spPr>
          <a:xfrm>
            <a:off x="5748877" y="6433266"/>
            <a:ext cx="1614827" cy="3716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1900"/>
              <a:buFont typeface="EB Garamond"/>
              <a:buNone/>
            </a:pPr>
            <a:r>
              <a:rPr b="0" i="0" lang="en-US" sz="1900" u="none" cap="none" strike="noStrike">
                <a:solidFill>
                  <a:srgbClr val="000000"/>
                </a:solidFill>
                <a:latin typeface="EB Garamond"/>
                <a:ea typeface="EB Garamond"/>
                <a:cs typeface="EB Garamond"/>
                <a:sym typeface="EB Garamond"/>
              </a:rPr>
              <a:t>- Mary Melview</a:t>
            </a:r>
            <a:endParaRPr b="0" i="0" sz="1900" u="none" cap="none" strike="noStrike">
              <a:solidFill>
                <a:srgbClr val="000000"/>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2"/>
          <p:cNvSpPr/>
          <p:nvPr/>
        </p:nvSpPr>
        <p:spPr>
          <a:xfrm>
            <a:off x="7275256" y="5091073"/>
            <a:ext cx="4390183" cy="2962627"/>
          </a:xfrm>
          <a:prstGeom prst="rect">
            <a:avLst/>
          </a:prstGeom>
          <a:noFill/>
          <a:ln>
            <a:noFill/>
          </a:ln>
        </p:spPr>
        <p:txBody>
          <a:bodyPr anchorCtr="0" anchor="t" bIns="27075" lIns="27075" spcFirstLastPara="1" rIns="27075" wrap="square" tIns="27075">
            <a:noAutofit/>
          </a:bodyPr>
          <a:lstStyle/>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The Melview Hotel was founded in the year 2005 by Mary Melview                       who is a former real estate agent. She wanted to create a hote                        l that boasted luxurious amenities and accommodating staff that                        would be made available to all at very reasonable price points. </a:t>
            </a:r>
            <a:endParaRPr/>
          </a:p>
          <a:p>
            <a:pPr indent="0" lvl="0" marL="0" marR="0" rtl="0" algn="l">
              <a:lnSpc>
                <a:spcPct val="115000"/>
              </a:lnSpc>
              <a:spcBef>
                <a:spcPts val="0"/>
              </a:spcBef>
              <a:spcAft>
                <a:spcPts val="0"/>
              </a:spcAft>
              <a:buClr>
                <a:srgbClr val="000000"/>
              </a:buClr>
              <a:buSzPts val="1600"/>
              <a:buFont typeface="Open Sans"/>
              <a:buNone/>
            </a:pPr>
            <a:r>
              <a:t/>
            </a:r>
            <a:endParaRPr b="1" baseline="30000" i="0" sz="1600" u="none" cap="none" strike="noStrike">
              <a:solidFill>
                <a:srgbClr val="000000"/>
              </a:solidFill>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600"/>
              <a:buFont typeface="Open Sans"/>
              <a:buNone/>
            </a:pPr>
            <a:r>
              <a:rPr b="0" baseline="30000" i="0" lang="en-US" sz="1600" u="none" cap="none" strike="noStrike">
                <a:solidFill>
                  <a:srgbClr val="000000"/>
                </a:solidFill>
                <a:latin typeface="Open Sans"/>
                <a:ea typeface="Open Sans"/>
                <a:cs typeface="Open Sans"/>
                <a:sym typeface="Open Sans"/>
              </a:rPr>
              <a:t>Today, the hotel resides on a lush lot by the beach and offers                     spectacular views of the city both day and night. Additionally, the                     hotel has won more than 30 prestigious awards all throughout its                              15 years of operating. </a:t>
            </a:r>
            <a:endParaRPr/>
          </a:p>
        </p:txBody>
      </p:sp>
      <p:sp>
        <p:nvSpPr>
          <p:cNvPr id="130" name="Google Shape;130;p22"/>
          <p:cNvSpPr/>
          <p:nvPr/>
        </p:nvSpPr>
        <p:spPr>
          <a:xfrm>
            <a:off x="7221041" y="3840589"/>
            <a:ext cx="1605509" cy="600288"/>
          </a:xfrm>
          <a:prstGeom prst="rect">
            <a:avLst/>
          </a:prstGeom>
          <a:noFill/>
          <a:ln>
            <a:noFill/>
          </a:ln>
        </p:spPr>
        <p:txBody>
          <a:bodyPr anchorCtr="0" anchor="ctr" bIns="27075" lIns="27075" spcFirstLastPara="1" rIns="27075" wrap="square" tIns="27075">
            <a:noAutofit/>
          </a:bodyPr>
          <a:lstStyle/>
          <a:p>
            <a:pPr indent="0" lvl="0" marL="0" marR="0" rtl="0" algn="ctr">
              <a:lnSpc>
                <a:spcPct val="100000"/>
              </a:lnSpc>
              <a:spcBef>
                <a:spcPts val="0"/>
              </a:spcBef>
              <a:spcAft>
                <a:spcPts val="0"/>
              </a:spcAft>
              <a:buClr>
                <a:srgbClr val="000000"/>
              </a:buClr>
              <a:buSzPts val="3500"/>
              <a:buFont typeface="Vidaloka"/>
              <a:buNone/>
            </a:pPr>
            <a:r>
              <a:rPr b="0" i="0" lang="en-US" sz="3500" u="none" cap="none" strike="noStrike">
                <a:solidFill>
                  <a:srgbClr val="000000"/>
                </a:solidFill>
                <a:latin typeface="Vidaloka"/>
                <a:ea typeface="Vidaloka"/>
                <a:cs typeface="Vidaloka"/>
                <a:sym typeface="Vidaloka"/>
              </a:rPr>
              <a:t>History</a:t>
            </a:r>
            <a:endParaRPr/>
          </a:p>
        </p:txBody>
      </p:sp>
      <p:pic>
        <p:nvPicPr>
          <p:cNvPr id="131" name="Google Shape;131;p22"/>
          <p:cNvPicPr preferRelativeResize="0"/>
          <p:nvPr/>
        </p:nvPicPr>
        <p:blipFill rotWithShape="1">
          <a:blip r:embed="rId3">
            <a:alphaModFix/>
          </a:blip>
          <a:srcRect b="3975" l="17699" r="17698" t="0"/>
          <a:stretch/>
        </p:blipFill>
        <p:spPr>
          <a:xfrm>
            <a:off x="1228675" y="-82220"/>
            <a:ext cx="5015707" cy="4970232"/>
          </a:xfrm>
          <a:prstGeom prst="rect">
            <a:avLst/>
          </a:prstGeom>
          <a:noFill/>
          <a:ln>
            <a:noFill/>
          </a:ln>
        </p:spPr>
      </p:pic>
      <p:pic>
        <p:nvPicPr>
          <p:cNvPr id="132" name="Google Shape;132;p22"/>
          <p:cNvPicPr preferRelativeResize="0"/>
          <p:nvPr/>
        </p:nvPicPr>
        <p:blipFill rotWithShape="1">
          <a:blip r:embed="rId4">
            <a:alphaModFix/>
          </a:blip>
          <a:srcRect b="0" l="17871" r="17870" t="4130"/>
          <a:stretch/>
        </p:blipFill>
        <p:spPr>
          <a:xfrm>
            <a:off x="1228675" y="4855939"/>
            <a:ext cx="5015707" cy="499269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