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embeddedFontLst>
    <p:embeddedFont>
      <p:font typeface="Montserrat SemiBold"/>
      <p:regular r:id="rId19"/>
      <p:bold r:id="rId20"/>
      <p:italic r:id="rId21"/>
      <p:boldItalic r:id="rId22"/>
    </p:embeddedFont>
    <p:embeddedFont>
      <p:font typeface="Roboto Black"/>
      <p:bold r:id="rId23"/>
      <p:boldItalic r:id="rId24"/>
    </p:embeddedFont>
    <p:embeddedFont>
      <p:font typeface="Roboto"/>
      <p:regular r:id="rId25"/>
      <p:bold r:id="rId26"/>
      <p:italic r:id="rId27"/>
      <p:boldItalic r:id="rId28"/>
    </p:embeddedFont>
    <p:embeddedFont>
      <p:font typeface="Roboto Medium"/>
      <p:regular r:id="rId29"/>
      <p:bold r:id="rId30"/>
      <p:italic r:id="rId31"/>
      <p:boldItalic r:id="rId32"/>
    </p:embeddedFont>
    <p:embeddedFont>
      <p:font typeface="Poppins"/>
      <p:regular r:id="rId33"/>
      <p:bold r:id="rId34"/>
      <p:italic r:id="rId35"/>
      <p:boldItalic r:id="rId36"/>
    </p:embeddedFont>
    <p:embeddedFont>
      <p:font typeface="Montserrat"/>
      <p:bold r:id="rId37"/>
      <p:boldItalic r:id="rId38"/>
    </p:embeddedFont>
    <p:embeddedFont>
      <p:font typeface="Helvetica Neue"/>
      <p:regular r:id="rId39"/>
      <p:bold r:id="rId40"/>
      <p:italic r:id="rId41"/>
      <p:boldItalic r:id="rId42"/>
    </p:embeddedFont>
    <p:embeddedFont>
      <p:font typeface="Roboto Light"/>
      <p:regular r:id="rId43"/>
      <p:bold r:id="rId44"/>
      <p:italic r:id="rId45"/>
      <p:boldItalic r:id="rId46"/>
    </p:embeddedFont>
    <p:embeddedFont>
      <p:font typeface="Helvetica Neue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RobotoLight-bold.fntdata"/><Relationship Id="rId43" Type="http://schemas.openxmlformats.org/officeDocument/2006/relationships/font" Target="fonts/RobotoLight-regular.fntdata"/><Relationship Id="rId46" Type="http://schemas.openxmlformats.org/officeDocument/2006/relationships/font" Target="fonts/RobotoLight-boldItalic.fntdata"/><Relationship Id="rId45" Type="http://schemas.openxmlformats.org/officeDocument/2006/relationships/font" Target="fonts/Roboto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Medium-italic.fntdata"/><Relationship Id="rId30" Type="http://schemas.openxmlformats.org/officeDocument/2006/relationships/font" Target="fonts/RobotoMedium-bold.fntdata"/><Relationship Id="rId33" Type="http://schemas.openxmlformats.org/officeDocument/2006/relationships/font" Target="fonts/Poppins-regular.fntdata"/><Relationship Id="rId32" Type="http://schemas.openxmlformats.org/officeDocument/2006/relationships/font" Target="fonts/RobotoMedium-boldItalic.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Montserrat-bold.fntdata"/><Relationship Id="rId36" Type="http://schemas.openxmlformats.org/officeDocument/2006/relationships/font" Target="fonts/Poppins-boldItalic.fntdata"/><Relationship Id="rId39" Type="http://schemas.openxmlformats.org/officeDocument/2006/relationships/font" Target="fonts/HelveticaNeue-regular.fntdata"/><Relationship Id="rId38" Type="http://schemas.openxmlformats.org/officeDocument/2006/relationships/font" Target="fonts/Montserrat-boldItalic.fntdata"/><Relationship Id="rId20" Type="http://schemas.openxmlformats.org/officeDocument/2006/relationships/font" Target="fonts/MontserratSemiBold-bold.fntdata"/><Relationship Id="rId22" Type="http://schemas.openxmlformats.org/officeDocument/2006/relationships/font" Target="fonts/MontserratSemiBold-boldItalic.fntdata"/><Relationship Id="rId21" Type="http://schemas.openxmlformats.org/officeDocument/2006/relationships/font" Target="fonts/MontserratSemiBold-italic.fntdata"/><Relationship Id="rId24" Type="http://schemas.openxmlformats.org/officeDocument/2006/relationships/font" Target="fonts/RobotoBlack-boldItalic.fntdata"/><Relationship Id="rId23" Type="http://schemas.openxmlformats.org/officeDocument/2006/relationships/font" Target="fonts/RobotoBlack-bold.fntdata"/><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29" Type="http://schemas.openxmlformats.org/officeDocument/2006/relationships/font" Target="fonts/RobotoMedium-regular.fntdata"/><Relationship Id="rId50" Type="http://schemas.openxmlformats.org/officeDocument/2006/relationships/font" Target="fonts/HelveticaNeue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MontserratSemiBold-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6.jpg"/><Relationship Id="rId5" Type="http://schemas.openxmlformats.org/officeDocument/2006/relationships/image" Target="../media/image14.jpg"/><Relationship Id="rId6" Type="http://schemas.openxmlformats.org/officeDocument/2006/relationships/image" Target="../media/image8.jpg"/><Relationship Id="rId7"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9.jpg"/><Relationship Id="rId5" Type="http://schemas.openxmlformats.org/officeDocument/2006/relationships/image" Target="../media/image12.jpg"/><Relationship Id="rId6"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2.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0" r="0" t="0"/>
          <a:stretch/>
        </p:blipFill>
        <p:spPr>
          <a:xfrm>
            <a:off x="0" y="0"/>
            <a:ext cx="24384001" cy="13716000"/>
          </a:xfrm>
          <a:prstGeom prst="rect">
            <a:avLst/>
          </a:prstGeom>
          <a:noFill/>
          <a:ln>
            <a:noFill/>
          </a:ln>
        </p:spPr>
      </p:pic>
      <p:sp>
        <p:nvSpPr>
          <p:cNvPr id="60" name="Google Shape;60;p14"/>
          <p:cNvSpPr/>
          <p:nvPr/>
        </p:nvSpPr>
        <p:spPr>
          <a:xfrm>
            <a:off x="0" y="1630263"/>
            <a:ext cx="24384001" cy="4105474"/>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6687947" y="2790291"/>
            <a:ext cx="11008107" cy="11938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7000"/>
              <a:buFont typeface="Montserrat SemiBold"/>
              <a:buNone/>
            </a:pPr>
            <a:r>
              <a:rPr b="0" i="0" lang="en-US" sz="7000" u="none" cap="none" strike="noStrike">
                <a:solidFill>
                  <a:srgbClr val="000000"/>
                </a:solidFill>
                <a:latin typeface="Montserrat SemiBold"/>
                <a:ea typeface="Montserrat SemiBold"/>
                <a:cs typeface="Montserrat SemiBold"/>
                <a:sym typeface="Montserrat SemiBold"/>
              </a:rPr>
              <a:t>BEST TRAVEL AGENCY</a:t>
            </a:r>
            <a:endParaRPr/>
          </a:p>
        </p:txBody>
      </p:sp>
      <p:sp>
        <p:nvSpPr>
          <p:cNvPr id="62" name="Google Shape;62;p14"/>
          <p:cNvSpPr/>
          <p:nvPr/>
        </p:nvSpPr>
        <p:spPr>
          <a:xfrm>
            <a:off x="6934144" y="4105808"/>
            <a:ext cx="10515713"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94 Summit St. Davenport, IA 52807 | +9082 09284 | bt@agency.com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3"/>
          <p:cNvSpPr/>
          <p:nvPr/>
        </p:nvSpPr>
        <p:spPr>
          <a:xfrm>
            <a:off x="3486073" y="6623893"/>
            <a:ext cx="2144614" cy="2144614"/>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4" name="Google Shape;154;p23"/>
          <p:cNvSpPr/>
          <p:nvPr/>
        </p:nvSpPr>
        <p:spPr>
          <a:xfrm>
            <a:off x="1957127" y="9555845"/>
            <a:ext cx="5202505"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a:buNone/>
            </a:pPr>
            <a:r>
              <a:rPr b="0" i="0" lang="en-US" sz="3000" u="none" cap="none" strike="noStrike">
                <a:solidFill>
                  <a:srgbClr val="000000"/>
                </a:solidFill>
                <a:latin typeface="Roboto"/>
                <a:ea typeface="Roboto"/>
                <a:cs typeface="Roboto"/>
                <a:sym typeface="Roboto"/>
              </a:rPr>
              <a:t>Increase in annual profits as of May 2022</a:t>
            </a:r>
            <a:endParaRPr/>
          </a:p>
        </p:txBody>
      </p:sp>
      <p:sp>
        <p:nvSpPr>
          <p:cNvPr id="155" name="Google Shape;155;p23"/>
          <p:cNvSpPr/>
          <p:nvPr/>
        </p:nvSpPr>
        <p:spPr>
          <a:xfrm>
            <a:off x="3486073" y="7106295"/>
            <a:ext cx="2144614"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7000"/>
              <a:buFont typeface="Roboto Black"/>
              <a:buNone/>
            </a:pPr>
            <a:r>
              <a:rPr b="0" i="0" lang="en-US" sz="7000" u="none" cap="none" strike="noStrike">
                <a:solidFill>
                  <a:srgbClr val="000000"/>
                </a:solidFill>
                <a:latin typeface="Roboto Black"/>
                <a:ea typeface="Roboto Black"/>
                <a:cs typeface="Roboto Black"/>
                <a:sym typeface="Roboto Black"/>
              </a:rPr>
              <a:t>20%</a:t>
            </a:r>
            <a:endParaRPr/>
          </a:p>
        </p:txBody>
      </p:sp>
      <p:sp>
        <p:nvSpPr>
          <p:cNvPr id="156" name="Google Shape;156;p23"/>
          <p:cNvSpPr/>
          <p:nvPr/>
        </p:nvSpPr>
        <p:spPr>
          <a:xfrm>
            <a:off x="9570259" y="9543145"/>
            <a:ext cx="5202505" cy="1612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a:buNone/>
            </a:pPr>
            <a:r>
              <a:rPr b="0" i="0" lang="en-US" sz="3000" u="none" cap="none" strike="noStrike">
                <a:solidFill>
                  <a:srgbClr val="000000"/>
                </a:solidFill>
                <a:latin typeface="Roboto"/>
                <a:ea typeface="Roboto"/>
                <a:cs typeface="Roboto"/>
                <a:sym typeface="Roboto"/>
              </a:rPr>
              <a:t>Increase in satisfaction with visa assistance as of March 2021</a:t>
            </a:r>
            <a:endParaRPr/>
          </a:p>
        </p:txBody>
      </p:sp>
      <p:sp>
        <p:nvSpPr>
          <p:cNvPr id="157" name="Google Shape;157;p23"/>
          <p:cNvSpPr/>
          <p:nvPr/>
        </p:nvSpPr>
        <p:spPr>
          <a:xfrm>
            <a:off x="17171209" y="9543145"/>
            <a:ext cx="5202505"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a:buNone/>
            </a:pPr>
            <a:r>
              <a:rPr b="0" i="0" lang="en-US" sz="3000" u="none" cap="none" strike="noStrike">
                <a:solidFill>
                  <a:srgbClr val="000000"/>
                </a:solidFill>
                <a:latin typeface="Roboto"/>
                <a:ea typeface="Roboto"/>
                <a:cs typeface="Roboto"/>
                <a:sym typeface="Roboto"/>
              </a:rPr>
              <a:t>Increase in new clients as of February 2023</a:t>
            </a:r>
            <a:endParaRPr/>
          </a:p>
        </p:txBody>
      </p:sp>
      <p:sp>
        <p:nvSpPr>
          <p:cNvPr id="158" name="Google Shape;158;p23"/>
          <p:cNvSpPr/>
          <p:nvPr/>
        </p:nvSpPr>
        <p:spPr>
          <a:xfrm>
            <a:off x="0" y="0"/>
            <a:ext cx="24384001" cy="3881438"/>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9" name="Google Shape;159;p23"/>
          <p:cNvSpPr/>
          <p:nvPr/>
        </p:nvSpPr>
        <p:spPr>
          <a:xfrm>
            <a:off x="6212252" y="1394618"/>
            <a:ext cx="11959496"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Overview Of Growth</a:t>
            </a:r>
            <a:endParaRPr/>
          </a:p>
        </p:txBody>
      </p:sp>
      <p:sp>
        <p:nvSpPr>
          <p:cNvPr id="160" name="Google Shape;160;p23"/>
          <p:cNvSpPr/>
          <p:nvPr/>
        </p:nvSpPr>
        <p:spPr>
          <a:xfrm>
            <a:off x="8237697" y="6635204"/>
            <a:ext cx="254497" cy="4354678"/>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1" name="Google Shape;161;p23"/>
          <p:cNvSpPr/>
          <p:nvPr/>
        </p:nvSpPr>
        <p:spPr>
          <a:xfrm>
            <a:off x="11099204" y="6623893"/>
            <a:ext cx="2144614" cy="2144614"/>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23"/>
          <p:cNvSpPr/>
          <p:nvPr/>
        </p:nvSpPr>
        <p:spPr>
          <a:xfrm>
            <a:off x="11099204" y="7106295"/>
            <a:ext cx="2144614"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7000"/>
              <a:buFont typeface="Roboto Black"/>
              <a:buNone/>
            </a:pPr>
            <a:r>
              <a:rPr b="0" i="0" lang="en-US" sz="7000" u="none" cap="none" strike="noStrike">
                <a:solidFill>
                  <a:srgbClr val="000000"/>
                </a:solidFill>
                <a:latin typeface="Roboto Black"/>
                <a:ea typeface="Roboto Black"/>
                <a:cs typeface="Roboto Black"/>
                <a:sym typeface="Roboto Black"/>
              </a:rPr>
              <a:t>30%</a:t>
            </a:r>
            <a:endParaRPr/>
          </a:p>
        </p:txBody>
      </p:sp>
      <p:sp>
        <p:nvSpPr>
          <p:cNvPr id="163" name="Google Shape;163;p23"/>
          <p:cNvSpPr/>
          <p:nvPr/>
        </p:nvSpPr>
        <p:spPr>
          <a:xfrm>
            <a:off x="18700155" y="6623893"/>
            <a:ext cx="2144614" cy="2144614"/>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3"/>
          <p:cNvSpPr/>
          <p:nvPr/>
        </p:nvSpPr>
        <p:spPr>
          <a:xfrm>
            <a:off x="18700155" y="7106295"/>
            <a:ext cx="2144614"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7000"/>
              <a:buFont typeface="Roboto Black"/>
              <a:buNone/>
            </a:pPr>
            <a:r>
              <a:rPr b="0" i="0" lang="en-US" sz="7000" u="none" cap="none" strike="noStrike">
                <a:solidFill>
                  <a:srgbClr val="000000"/>
                </a:solidFill>
                <a:latin typeface="Roboto Black"/>
                <a:ea typeface="Roboto Black"/>
                <a:cs typeface="Roboto Black"/>
                <a:sym typeface="Roboto Black"/>
              </a:rPr>
              <a:t>50%</a:t>
            </a:r>
            <a:endParaRPr/>
          </a:p>
        </p:txBody>
      </p:sp>
      <p:sp>
        <p:nvSpPr>
          <p:cNvPr id="165" name="Google Shape;165;p23"/>
          <p:cNvSpPr/>
          <p:nvPr/>
        </p:nvSpPr>
        <p:spPr>
          <a:xfrm>
            <a:off x="15844738" y="6635204"/>
            <a:ext cx="254497" cy="4354678"/>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4"/>
          <p:cNvSpPr/>
          <p:nvPr/>
        </p:nvSpPr>
        <p:spPr>
          <a:xfrm>
            <a:off x="568517" y="11192088"/>
            <a:ext cx="5507410" cy="107950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The Best </a:t>
            </a:r>
            <a:endParaRPr/>
          </a:p>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Traveling Products</a:t>
            </a:r>
            <a:endParaRPr/>
          </a:p>
        </p:txBody>
      </p:sp>
      <p:pic>
        <p:nvPicPr>
          <p:cNvPr id="171" name="Google Shape;171;p24"/>
          <p:cNvPicPr preferRelativeResize="0"/>
          <p:nvPr/>
        </p:nvPicPr>
        <p:blipFill rotWithShape="1">
          <a:blip r:embed="rId3">
            <a:alphaModFix/>
          </a:blip>
          <a:srcRect b="11474" l="0" r="0" t="51860"/>
          <a:stretch/>
        </p:blipFill>
        <p:spPr>
          <a:xfrm>
            <a:off x="66" y="0"/>
            <a:ext cx="24383869" cy="5026919"/>
          </a:xfrm>
          <a:prstGeom prst="rect">
            <a:avLst/>
          </a:prstGeom>
          <a:noFill/>
          <a:ln>
            <a:noFill/>
          </a:ln>
        </p:spPr>
      </p:pic>
      <p:sp>
        <p:nvSpPr>
          <p:cNvPr id="172" name="Google Shape;172;p24"/>
          <p:cNvSpPr/>
          <p:nvPr/>
        </p:nvSpPr>
        <p:spPr>
          <a:xfrm>
            <a:off x="1624699" y="2636887"/>
            <a:ext cx="21134603" cy="375473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3" name="Google Shape;173;p24"/>
          <p:cNvSpPr/>
          <p:nvPr/>
        </p:nvSpPr>
        <p:spPr>
          <a:xfrm>
            <a:off x="7647897" y="3968154"/>
            <a:ext cx="9088206"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What We Offer</a:t>
            </a:r>
            <a:endParaRPr/>
          </a:p>
        </p:txBody>
      </p:sp>
      <p:sp>
        <p:nvSpPr>
          <p:cNvPr id="174" name="Google Shape;174;p24"/>
          <p:cNvSpPr/>
          <p:nvPr/>
        </p:nvSpPr>
        <p:spPr>
          <a:xfrm>
            <a:off x="6618895" y="11192088"/>
            <a:ext cx="5507410" cy="107950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Affordable and Reliable Traveling Package</a:t>
            </a:r>
            <a:endParaRPr/>
          </a:p>
        </p:txBody>
      </p:sp>
      <p:sp>
        <p:nvSpPr>
          <p:cNvPr id="175" name="Google Shape;175;p24"/>
          <p:cNvSpPr/>
          <p:nvPr/>
        </p:nvSpPr>
        <p:spPr>
          <a:xfrm>
            <a:off x="19082773" y="11192088"/>
            <a:ext cx="4011985" cy="107950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Friendly Customer </a:t>
            </a:r>
            <a:endParaRPr/>
          </a:p>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Care &amp; Service</a:t>
            </a:r>
            <a:endParaRPr/>
          </a:p>
        </p:txBody>
      </p:sp>
      <p:sp>
        <p:nvSpPr>
          <p:cNvPr id="176" name="Google Shape;176;p24"/>
          <p:cNvSpPr/>
          <p:nvPr/>
        </p:nvSpPr>
        <p:spPr>
          <a:xfrm>
            <a:off x="12596834" y="11192088"/>
            <a:ext cx="5507410" cy="107950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Free Flight Agent Consultation</a:t>
            </a:r>
            <a:endParaRPr/>
          </a:p>
        </p:txBody>
      </p:sp>
      <p:pic>
        <p:nvPicPr>
          <p:cNvPr id="177" name="Google Shape;177;p24"/>
          <p:cNvPicPr preferRelativeResize="0"/>
          <p:nvPr/>
        </p:nvPicPr>
        <p:blipFill rotWithShape="1">
          <a:blip r:embed="rId4">
            <a:alphaModFix/>
          </a:blip>
          <a:srcRect b="11729" l="12273" r="43422" t="21823"/>
          <a:stretch/>
        </p:blipFill>
        <p:spPr>
          <a:xfrm>
            <a:off x="1996014" y="7592647"/>
            <a:ext cx="2652416" cy="2652416"/>
          </a:xfrm>
          <a:prstGeom prst="rect">
            <a:avLst/>
          </a:prstGeom>
          <a:noFill/>
          <a:ln>
            <a:noFill/>
          </a:ln>
        </p:spPr>
      </p:pic>
      <p:pic>
        <p:nvPicPr>
          <p:cNvPr id="178" name="Google Shape;178;p24"/>
          <p:cNvPicPr preferRelativeResize="0"/>
          <p:nvPr/>
        </p:nvPicPr>
        <p:blipFill rotWithShape="1">
          <a:blip r:embed="rId5">
            <a:alphaModFix/>
          </a:blip>
          <a:srcRect b="17398" l="29758" r="33845" t="28015"/>
          <a:stretch/>
        </p:blipFill>
        <p:spPr>
          <a:xfrm>
            <a:off x="8046392" y="7592648"/>
            <a:ext cx="2652416" cy="2652416"/>
          </a:xfrm>
          <a:prstGeom prst="rect">
            <a:avLst/>
          </a:prstGeom>
          <a:noFill/>
          <a:ln>
            <a:noFill/>
          </a:ln>
        </p:spPr>
      </p:pic>
      <p:pic>
        <p:nvPicPr>
          <p:cNvPr id="179" name="Google Shape;179;p24"/>
          <p:cNvPicPr preferRelativeResize="0"/>
          <p:nvPr/>
        </p:nvPicPr>
        <p:blipFill rotWithShape="1">
          <a:blip r:embed="rId6">
            <a:alphaModFix/>
          </a:blip>
          <a:srcRect b="39419" l="5050" r="5049" t="617"/>
          <a:stretch/>
        </p:blipFill>
        <p:spPr>
          <a:xfrm>
            <a:off x="19762558" y="7592648"/>
            <a:ext cx="2652415" cy="2652416"/>
          </a:xfrm>
          <a:prstGeom prst="rect">
            <a:avLst/>
          </a:prstGeom>
          <a:noFill/>
          <a:ln>
            <a:noFill/>
          </a:ln>
        </p:spPr>
      </p:pic>
      <p:pic>
        <p:nvPicPr>
          <p:cNvPr id="180" name="Google Shape;180;p24"/>
          <p:cNvPicPr preferRelativeResize="0"/>
          <p:nvPr/>
        </p:nvPicPr>
        <p:blipFill rotWithShape="1">
          <a:blip r:embed="rId7">
            <a:alphaModFix/>
          </a:blip>
          <a:srcRect b="2648" l="3780" r="34175" t="1234"/>
          <a:stretch/>
        </p:blipFill>
        <p:spPr>
          <a:xfrm>
            <a:off x="14024331" y="7592648"/>
            <a:ext cx="2652416" cy="26524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25"/>
          <p:cNvPicPr preferRelativeResize="0"/>
          <p:nvPr/>
        </p:nvPicPr>
        <p:blipFill rotWithShape="1">
          <a:blip r:embed="rId3">
            <a:alphaModFix/>
          </a:blip>
          <a:srcRect b="26154" l="0" r="0" t="26154"/>
          <a:stretch/>
        </p:blipFill>
        <p:spPr>
          <a:xfrm>
            <a:off x="9916496" y="1637592"/>
            <a:ext cx="7980145" cy="5072740"/>
          </a:xfrm>
          <a:prstGeom prst="rect">
            <a:avLst/>
          </a:prstGeom>
          <a:noFill/>
          <a:ln>
            <a:noFill/>
          </a:ln>
        </p:spPr>
      </p:pic>
      <p:pic>
        <p:nvPicPr>
          <p:cNvPr id="186" name="Google Shape;186;p25"/>
          <p:cNvPicPr preferRelativeResize="0"/>
          <p:nvPr/>
        </p:nvPicPr>
        <p:blipFill rotWithShape="1">
          <a:blip r:embed="rId4">
            <a:alphaModFix/>
          </a:blip>
          <a:srcRect b="4464" l="0" r="0" t="4463"/>
          <a:stretch/>
        </p:blipFill>
        <p:spPr>
          <a:xfrm>
            <a:off x="1589110" y="7005668"/>
            <a:ext cx="7980145" cy="5072740"/>
          </a:xfrm>
          <a:prstGeom prst="rect">
            <a:avLst/>
          </a:prstGeom>
          <a:noFill/>
          <a:ln>
            <a:noFill/>
          </a:ln>
        </p:spPr>
      </p:pic>
      <p:pic>
        <p:nvPicPr>
          <p:cNvPr id="187" name="Google Shape;187;p25"/>
          <p:cNvPicPr preferRelativeResize="0"/>
          <p:nvPr/>
        </p:nvPicPr>
        <p:blipFill rotWithShape="1">
          <a:blip r:embed="rId5">
            <a:alphaModFix/>
          </a:blip>
          <a:srcRect b="3321" l="0" r="2079" t="3322"/>
          <a:stretch/>
        </p:blipFill>
        <p:spPr>
          <a:xfrm flipH="1">
            <a:off x="1588932" y="1637592"/>
            <a:ext cx="7980145" cy="5072740"/>
          </a:xfrm>
          <a:prstGeom prst="rect">
            <a:avLst/>
          </a:prstGeom>
          <a:noFill/>
          <a:ln>
            <a:noFill/>
          </a:ln>
        </p:spPr>
      </p:pic>
      <p:pic>
        <p:nvPicPr>
          <p:cNvPr id="188" name="Google Shape;188;p25"/>
          <p:cNvPicPr preferRelativeResize="0"/>
          <p:nvPr/>
        </p:nvPicPr>
        <p:blipFill rotWithShape="1">
          <a:blip r:embed="rId6">
            <a:alphaModFix/>
          </a:blip>
          <a:srcRect b="0" l="12102" r="405" t="0"/>
          <a:stretch/>
        </p:blipFill>
        <p:spPr>
          <a:xfrm>
            <a:off x="9916496" y="7005668"/>
            <a:ext cx="7980145" cy="5072740"/>
          </a:xfrm>
          <a:prstGeom prst="rect">
            <a:avLst/>
          </a:prstGeom>
          <a:noFill/>
          <a:ln>
            <a:noFill/>
          </a:ln>
        </p:spPr>
      </p:pic>
      <p:sp>
        <p:nvSpPr>
          <p:cNvPr id="189" name="Google Shape;189;p25"/>
          <p:cNvSpPr/>
          <p:nvPr/>
        </p:nvSpPr>
        <p:spPr>
          <a:xfrm>
            <a:off x="13755281" y="5811887"/>
            <a:ext cx="9038929"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0" name="Google Shape;190;p25"/>
          <p:cNvSpPr/>
          <p:nvPr/>
        </p:nvSpPr>
        <p:spPr>
          <a:xfrm>
            <a:off x="14718448" y="6311899"/>
            <a:ext cx="7112596"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Image Gallery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6"/>
          <p:cNvPicPr preferRelativeResize="0"/>
          <p:nvPr/>
        </p:nvPicPr>
        <p:blipFill rotWithShape="1">
          <a:blip r:embed="rId3">
            <a:alphaModFix/>
          </a:blip>
          <a:srcRect b="21919" l="1024" r="1695" t="13218"/>
          <a:stretch/>
        </p:blipFill>
        <p:spPr>
          <a:xfrm>
            <a:off x="5234920" y="1625600"/>
            <a:ext cx="5109872" cy="5109872"/>
          </a:xfrm>
          <a:prstGeom prst="rect">
            <a:avLst/>
          </a:prstGeom>
          <a:noFill/>
          <a:ln>
            <a:noFill/>
          </a:ln>
        </p:spPr>
      </p:pic>
      <p:pic>
        <p:nvPicPr>
          <p:cNvPr id="196" name="Google Shape;196;p26"/>
          <p:cNvPicPr preferRelativeResize="0"/>
          <p:nvPr/>
        </p:nvPicPr>
        <p:blipFill rotWithShape="1">
          <a:blip r:embed="rId4">
            <a:alphaModFix/>
          </a:blip>
          <a:srcRect b="46733" l="19857" r="19858" t="13058"/>
          <a:stretch/>
        </p:blipFill>
        <p:spPr>
          <a:xfrm>
            <a:off x="5234920" y="6985000"/>
            <a:ext cx="5109872" cy="5109872"/>
          </a:xfrm>
          <a:prstGeom prst="rect">
            <a:avLst/>
          </a:prstGeom>
          <a:noFill/>
          <a:ln>
            <a:noFill/>
          </a:ln>
        </p:spPr>
      </p:pic>
      <p:pic>
        <p:nvPicPr>
          <p:cNvPr id="197" name="Google Shape;197;p26"/>
          <p:cNvPicPr preferRelativeResize="0"/>
          <p:nvPr/>
        </p:nvPicPr>
        <p:blipFill rotWithShape="1">
          <a:blip r:embed="rId5">
            <a:alphaModFix/>
          </a:blip>
          <a:srcRect b="25012" l="31662" r="18709" t="609"/>
          <a:stretch/>
        </p:blipFill>
        <p:spPr>
          <a:xfrm>
            <a:off x="10607020" y="1625599"/>
            <a:ext cx="5109872" cy="5109873"/>
          </a:xfrm>
          <a:prstGeom prst="rect">
            <a:avLst/>
          </a:prstGeom>
          <a:noFill/>
          <a:ln>
            <a:noFill/>
          </a:ln>
        </p:spPr>
      </p:pic>
      <p:sp>
        <p:nvSpPr>
          <p:cNvPr id="198" name="Google Shape;198;p26"/>
          <p:cNvSpPr/>
          <p:nvPr/>
        </p:nvSpPr>
        <p:spPr>
          <a:xfrm>
            <a:off x="9605605" y="8993782"/>
            <a:ext cx="7112596"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The Team</a:t>
            </a:r>
            <a:endParaRPr/>
          </a:p>
        </p:txBody>
      </p:sp>
      <p:sp>
        <p:nvSpPr>
          <p:cNvPr id="199" name="Google Shape;199;p26"/>
          <p:cNvSpPr/>
          <p:nvPr/>
        </p:nvSpPr>
        <p:spPr>
          <a:xfrm>
            <a:off x="1591908" y="3038043"/>
            <a:ext cx="5303782" cy="2284985"/>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0" name="Google Shape;200;p26"/>
          <p:cNvSpPr/>
          <p:nvPr/>
        </p:nvSpPr>
        <p:spPr>
          <a:xfrm>
            <a:off x="2443846" y="3604928"/>
            <a:ext cx="3599905" cy="624153"/>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Daisy Finn</a:t>
            </a:r>
            <a:endParaRPr/>
          </a:p>
        </p:txBody>
      </p:sp>
      <p:sp>
        <p:nvSpPr>
          <p:cNvPr id="201" name="Google Shape;201;p26"/>
          <p:cNvSpPr/>
          <p:nvPr/>
        </p:nvSpPr>
        <p:spPr>
          <a:xfrm>
            <a:off x="2443846" y="4242950"/>
            <a:ext cx="3599905" cy="513194"/>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Chairman &amp; CEO</a:t>
            </a:r>
            <a:endParaRPr/>
          </a:p>
        </p:txBody>
      </p:sp>
      <p:sp>
        <p:nvSpPr>
          <p:cNvPr id="202" name="Google Shape;202;p26"/>
          <p:cNvSpPr/>
          <p:nvPr/>
        </p:nvSpPr>
        <p:spPr>
          <a:xfrm>
            <a:off x="1591908" y="8397443"/>
            <a:ext cx="5303782" cy="2284985"/>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6"/>
          <p:cNvSpPr/>
          <p:nvPr/>
        </p:nvSpPr>
        <p:spPr>
          <a:xfrm>
            <a:off x="2443846" y="8964328"/>
            <a:ext cx="3599905" cy="624153"/>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McJames Steven</a:t>
            </a:r>
            <a:endParaRPr/>
          </a:p>
        </p:txBody>
      </p:sp>
      <p:sp>
        <p:nvSpPr>
          <p:cNvPr id="204" name="Google Shape;204;p26"/>
          <p:cNvSpPr/>
          <p:nvPr/>
        </p:nvSpPr>
        <p:spPr>
          <a:xfrm>
            <a:off x="2169159" y="9602350"/>
            <a:ext cx="4149279" cy="513194"/>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Chief Operating Officer</a:t>
            </a:r>
            <a:endParaRPr/>
          </a:p>
        </p:txBody>
      </p:sp>
      <p:sp>
        <p:nvSpPr>
          <p:cNvPr id="205" name="Google Shape;205;p26"/>
          <p:cNvSpPr/>
          <p:nvPr/>
        </p:nvSpPr>
        <p:spPr>
          <a:xfrm>
            <a:off x="13999808" y="3038043"/>
            <a:ext cx="5303782" cy="2284985"/>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6" name="Google Shape;206;p26"/>
          <p:cNvSpPr/>
          <p:nvPr/>
        </p:nvSpPr>
        <p:spPr>
          <a:xfrm>
            <a:off x="14851745" y="3604928"/>
            <a:ext cx="3599905" cy="624153"/>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Jani Thor</a:t>
            </a:r>
            <a:endParaRPr/>
          </a:p>
        </p:txBody>
      </p:sp>
      <p:sp>
        <p:nvSpPr>
          <p:cNvPr id="207" name="Google Shape;207;p26"/>
          <p:cNvSpPr/>
          <p:nvPr/>
        </p:nvSpPr>
        <p:spPr>
          <a:xfrm>
            <a:off x="14577059" y="4242950"/>
            <a:ext cx="4149279" cy="513194"/>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Chief Marketing Manager</a:t>
            </a:r>
            <a:endParaRPr/>
          </a:p>
        </p:txBody>
      </p:sp>
      <p:sp>
        <p:nvSpPr>
          <p:cNvPr id="208" name="Google Shape;208;p26"/>
          <p:cNvSpPr/>
          <p:nvPr/>
        </p:nvSpPr>
        <p:spPr>
          <a:xfrm>
            <a:off x="17621248" y="7774273"/>
            <a:ext cx="7175501" cy="7677107"/>
          </a:xfrm>
          <a:prstGeom prst="rect">
            <a:avLst/>
          </a:prstGeom>
          <a:noFill/>
          <a:ln>
            <a:noFill/>
          </a:ln>
        </p:spPr>
        <p:txBody>
          <a:bodyPr anchorCtr="0" anchor="t" bIns="50800" lIns="50800" spcFirstLastPara="1" rIns="50800" wrap="square" tIns="50800">
            <a:noAutofit/>
          </a:bodyPr>
          <a:lstStyle/>
          <a:p>
            <a:pPr indent="0" lvl="0" marL="0" marR="0" rtl="0" algn="r">
              <a:lnSpc>
                <a:spcPct val="100000"/>
              </a:lnSpc>
              <a:spcBef>
                <a:spcPts val="0"/>
              </a:spcBef>
              <a:spcAft>
                <a:spcPts val="0"/>
              </a:spcAft>
              <a:buClr>
                <a:srgbClr val="D5D5D5"/>
              </a:buClr>
              <a:buSzPts val="50000"/>
              <a:buFont typeface="Helvetica Neue"/>
              <a:buNone/>
            </a:pPr>
            <a:r>
              <a:rPr b="1" i="0" lang="en-US" sz="50000" u="none" cap="none" strike="noStrike">
                <a:solidFill>
                  <a:srgbClr val="D5D5D5"/>
                </a:solidFill>
                <a:latin typeface="Helvetica Neue"/>
                <a:ea typeface="Helvetica Neue"/>
                <a:cs typeface="Helvetica Neue"/>
                <a:sym typeface="Helvetica Neue"/>
              </a:rPr>
              <a:t>13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Google Shape;213;p27"/>
          <p:cNvPicPr preferRelativeResize="0"/>
          <p:nvPr/>
        </p:nvPicPr>
        <p:blipFill rotWithShape="1">
          <a:blip r:embed="rId3">
            <a:alphaModFix/>
          </a:blip>
          <a:srcRect b="41117" l="0" r="0" t="21727"/>
          <a:stretch/>
        </p:blipFill>
        <p:spPr>
          <a:xfrm>
            <a:off x="1561929" y="1601420"/>
            <a:ext cx="21221718" cy="10513160"/>
          </a:xfrm>
          <a:prstGeom prst="rect">
            <a:avLst/>
          </a:prstGeom>
          <a:noFill/>
          <a:ln>
            <a:noFill/>
          </a:ln>
        </p:spPr>
      </p:pic>
      <p:sp>
        <p:nvSpPr>
          <p:cNvPr id="214" name="Google Shape;214;p27"/>
          <p:cNvSpPr/>
          <p:nvPr/>
        </p:nvSpPr>
        <p:spPr>
          <a:xfrm>
            <a:off x="0" y="4805263"/>
            <a:ext cx="18525331" cy="4105474"/>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5" name="Google Shape;215;p27"/>
          <p:cNvSpPr/>
          <p:nvPr/>
        </p:nvSpPr>
        <p:spPr>
          <a:xfrm>
            <a:off x="6717919" y="5374741"/>
            <a:ext cx="10948163" cy="21209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3000"/>
              <a:buFont typeface="Montserrat SemiBold"/>
              <a:buNone/>
            </a:pPr>
            <a:r>
              <a:rPr b="0" i="0" lang="en-US" sz="13000" u="none" cap="none" strike="noStrike">
                <a:solidFill>
                  <a:srgbClr val="000000"/>
                </a:solidFill>
                <a:latin typeface="Montserrat SemiBold"/>
                <a:ea typeface="Montserrat SemiBold"/>
                <a:cs typeface="Montserrat SemiBold"/>
                <a:sym typeface="Montserrat SemiBold"/>
              </a:rPr>
              <a:t>THANK YOU</a:t>
            </a:r>
            <a:endParaRPr/>
          </a:p>
        </p:txBody>
      </p:sp>
      <p:sp>
        <p:nvSpPr>
          <p:cNvPr id="216" name="Google Shape;216;p27"/>
          <p:cNvSpPr/>
          <p:nvPr/>
        </p:nvSpPr>
        <p:spPr>
          <a:xfrm>
            <a:off x="6934144" y="7562849"/>
            <a:ext cx="10515713"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2500"/>
              <a:buFont typeface="Roboto Light"/>
              <a:buNone/>
            </a:pPr>
            <a:r>
              <a:rPr b="0" i="0" lang="en-US" sz="2500" u="none" cap="none" strike="noStrike">
                <a:solidFill>
                  <a:srgbClr val="000000"/>
                </a:solidFill>
                <a:latin typeface="Roboto Light"/>
                <a:ea typeface="Roboto Light"/>
                <a:cs typeface="Roboto Light"/>
                <a:sym typeface="Roboto Light"/>
              </a:rPr>
              <a:t>94 Summit St. Davenport, IA 52807 | +9082 09284 | bt@agency.com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0" l="8291" r="9124" t="0"/>
          <a:stretch/>
        </p:blipFill>
        <p:spPr>
          <a:xfrm>
            <a:off x="16833750" y="0"/>
            <a:ext cx="7550448" cy="13716000"/>
          </a:xfrm>
          <a:prstGeom prst="rect">
            <a:avLst/>
          </a:prstGeom>
          <a:noFill/>
          <a:ln>
            <a:noFill/>
          </a:ln>
        </p:spPr>
      </p:pic>
      <p:sp>
        <p:nvSpPr>
          <p:cNvPr id="68" name="Google Shape;68;p15"/>
          <p:cNvSpPr/>
          <p:nvPr/>
        </p:nvSpPr>
        <p:spPr>
          <a:xfrm>
            <a:off x="15315298" y="5811887"/>
            <a:ext cx="5609928"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9" name="Google Shape;69;p15"/>
          <p:cNvSpPr/>
          <p:nvPr/>
        </p:nvSpPr>
        <p:spPr>
          <a:xfrm>
            <a:off x="1552040" y="3047232"/>
            <a:ext cx="12142897" cy="1503681"/>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This will be held at United Grand Convention on September 23, 2022 from 9am to 6pm. Tickets start at $9.99 and will entitle all attendees to a free flight agent consultation and 10% off on selected flight packages. Profits gained will be utilized for the system upgrade and office renovation of Germany Kids Learning Center.</a:t>
            </a:r>
            <a:endParaRPr/>
          </a:p>
        </p:txBody>
      </p:sp>
      <p:sp>
        <p:nvSpPr>
          <p:cNvPr id="70" name="Google Shape;70;p15"/>
          <p:cNvSpPr/>
          <p:nvPr/>
        </p:nvSpPr>
        <p:spPr>
          <a:xfrm>
            <a:off x="1521844" y="2311902"/>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ALL EXPENSE</a:t>
            </a:r>
            <a:endParaRPr/>
          </a:p>
        </p:txBody>
      </p:sp>
      <p:sp>
        <p:nvSpPr>
          <p:cNvPr id="71" name="Google Shape;71;p15"/>
          <p:cNvSpPr/>
          <p:nvPr/>
        </p:nvSpPr>
        <p:spPr>
          <a:xfrm>
            <a:off x="16109959" y="6311899"/>
            <a:ext cx="4020608"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Agenda</a:t>
            </a:r>
            <a:endParaRPr/>
          </a:p>
        </p:txBody>
      </p:sp>
      <p:sp>
        <p:nvSpPr>
          <p:cNvPr id="72" name="Google Shape;72;p15"/>
          <p:cNvSpPr/>
          <p:nvPr/>
        </p:nvSpPr>
        <p:spPr>
          <a:xfrm>
            <a:off x="1552040" y="9831798"/>
            <a:ext cx="12142897" cy="1503681"/>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This quarterly meeting will be held at Excellent Restaurant on May 21, 2020 from 12pm to 6pm. This will serve as the first meeting for the year 2020 and will focus on discussing the agency’s future status and profit stabilization. This will also include the implementation of a new set of rules and regulations to be strictly implemented for the year 2022 to 2026.</a:t>
            </a:r>
            <a:endParaRPr/>
          </a:p>
        </p:txBody>
      </p:sp>
      <p:sp>
        <p:nvSpPr>
          <p:cNvPr id="73" name="Google Shape;73;p15"/>
          <p:cNvSpPr/>
          <p:nvPr/>
        </p:nvSpPr>
        <p:spPr>
          <a:xfrm>
            <a:off x="1521844" y="9147268"/>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QUARTERLY BOARD MEETING</a:t>
            </a:r>
            <a:endParaRPr/>
          </a:p>
        </p:txBody>
      </p:sp>
      <p:sp>
        <p:nvSpPr>
          <p:cNvPr id="74" name="Google Shape;74;p15"/>
          <p:cNvSpPr/>
          <p:nvPr/>
        </p:nvSpPr>
        <p:spPr>
          <a:xfrm>
            <a:off x="1552039" y="6278245"/>
            <a:ext cx="12142898" cy="1869441"/>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2000"/>
              <a:buFont typeface="Roboto"/>
              <a:buNone/>
            </a:pPr>
            <a:r>
              <a:rPr b="0" i="0" lang="en-US" sz="2000" u="none" cap="none" strike="noStrike">
                <a:solidFill>
                  <a:srgbClr val="000000"/>
                </a:solidFill>
                <a:latin typeface="Roboto"/>
                <a:ea typeface="Roboto"/>
                <a:cs typeface="Roboto"/>
                <a:sym typeface="Roboto"/>
              </a:rPr>
              <a:t>This will be held at United Towers Hall on November 24, 2023 from 9am to 6pm. Tickets start at $29.99 and will entitle all attendees to a free flight agent consultation and a 20% discount on selected flight packages. 70% of profits will be donated to Save Earth Foundation. The other 30% of profits accumulated from this event will be used for the system upgrade and office renovation of Best Travel Agency.</a:t>
            </a:r>
            <a:endParaRPr/>
          </a:p>
        </p:txBody>
      </p:sp>
      <p:sp>
        <p:nvSpPr>
          <p:cNvPr id="75" name="Google Shape;75;p15"/>
          <p:cNvSpPr/>
          <p:nvPr/>
        </p:nvSpPr>
        <p:spPr>
          <a:xfrm>
            <a:off x="1521844" y="5568314"/>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AROUND THE WORLD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b="0" l="5467" r="5466" t="0"/>
          <a:stretch/>
        </p:blipFill>
        <p:spPr>
          <a:xfrm>
            <a:off x="11044436" y="-31850"/>
            <a:ext cx="13339465" cy="11231664"/>
          </a:xfrm>
          <a:prstGeom prst="rect">
            <a:avLst/>
          </a:prstGeom>
          <a:noFill/>
          <a:ln>
            <a:noFill/>
          </a:ln>
        </p:spPr>
      </p:pic>
      <p:sp>
        <p:nvSpPr>
          <p:cNvPr id="81" name="Google Shape;81;p16"/>
          <p:cNvSpPr/>
          <p:nvPr/>
        </p:nvSpPr>
        <p:spPr>
          <a:xfrm>
            <a:off x="17169498" y="10061326"/>
            <a:ext cx="5609928" cy="2092227"/>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6"/>
          <p:cNvSpPr/>
          <p:nvPr/>
        </p:nvSpPr>
        <p:spPr>
          <a:xfrm>
            <a:off x="17964159" y="10561339"/>
            <a:ext cx="4020607"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About</a:t>
            </a:r>
            <a:endParaRPr/>
          </a:p>
        </p:txBody>
      </p:sp>
      <p:sp>
        <p:nvSpPr>
          <p:cNvPr id="83" name="Google Shape;83;p16"/>
          <p:cNvSpPr/>
          <p:nvPr/>
        </p:nvSpPr>
        <p:spPr>
          <a:xfrm>
            <a:off x="1557889" y="6013449"/>
            <a:ext cx="7681481" cy="5346702"/>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Best Travel Agency is a proud provider of travel packages since 2003. This company was first founded by Daisy Finn who was a former Business Management Professor, and now a philanthropist &amp; entrepreneur. Today, the Best Travel Agency is a fully operating provider of traveling packages with at least 3 other store branches in Chicago, Minnesota, and Los Angeles.</a:t>
            </a:r>
            <a:endParaRPr/>
          </a:p>
        </p:txBody>
      </p:sp>
      <p:sp>
        <p:nvSpPr>
          <p:cNvPr id="84" name="Google Shape;84;p16"/>
          <p:cNvSpPr/>
          <p:nvPr/>
        </p:nvSpPr>
        <p:spPr>
          <a:xfrm>
            <a:off x="-450851" y="-2136753"/>
            <a:ext cx="7175501" cy="7677106"/>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D5D5D5"/>
              </a:buClr>
              <a:buSzPts val="50000"/>
              <a:buFont typeface="Helvetica Neue"/>
              <a:buNone/>
            </a:pPr>
            <a:r>
              <a:rPr b="1" i="0" lang="en-US" sz="50000" u="none" cap="none" strike="noStrike">
                <a:solidFill>
                  <a:srgbClr val="D5D5D5"/>
                </a:solidFill>
                <a:latin typeface="Helvetica Neue"/>
                <a:ea typeface="Helvetica Neue"/>
                <a:cs typeface="Helvetica Neue"/>
                <a:sym typeface="Helvetica Neue"/>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b="25001" l="0" r="0" t="25000"/>
          <a:stretch/>
        </p:blipFill>
        <p:spPr>
          <a:xfrm>
            <a:off x="1609393" y="0"/>
            <a:ext cx="21165214" cy="7055446"/>
          </a:xfrm>
          <a:prstGeom prst="rect">
            <a:avLst/>
          </a:prstGeom>
          <a:noFill/>
          <a:ln>
            <a:noFill/>
          </a:ln>
        </p:spPr>
      </p:pic>
      <p:sp>
        <p:nvSpPr>
          <p:cNvPr id="90" name="Google Shape;90;p17"/>
          <p:cNvSpPr/>
          <p:nvPr/>
        </p:nvSpPr>
        <p:spPr>
          <a:xfrm>
            <a:off x="11216282" y="8235404"/>
            <a:ext cx="254497" cy="3882943"/>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1" name="Google Shape;91;p17"/>
          <p:cNvSpPr/>
          <p:nvPr/>
        </p:nvSpPr>
        <p:spPr>
          <a:xfrm>
            <a:off x="12071306" y="9579504"/>
            <a:ext cx="9854482"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Tickets start at $9.99 and will entitle all attendees to a free flight agent consultation and 10% off on selected flight packages. Profits gained will be utilized for the system upgrade and office renovation of Germany Kids Learning Center.</a:t>
            </a:r>
            <a:endParaRPr/>
          </a:p>
        </p:txBody>
      </p:sp>
      <p:sp>
        <p:nvSpPr>
          <p:cNvPr id="92" name="Google Shape;92;p17"/>
          <p:cNvSpPr/>
          <p:nvPr/>
        </p:nvSpPr>
        <p:spPr>
          <a:xfrm>
            <a:off x="12082391" y="8114373"/>
            <a:ext cx="6545139" cy="107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United Grand Convention</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September 23, 2022 | 9am to 6pm</a:t>
            </a:r>
            <a:endParaRPr/>
          </a:p>
        </p:txBody>
      </p:sp>
      <p:sp>
        <p:nvSpPr>
          <p:cNvPr id="93" name="Google Shape;93;p17"/>
          <p:cNvSpPr/>
          <p:nvPr/>
        </p:nvSpPr>
        <p:spPr>
          <a:xfrm>
            <a:off x="2996299" y="5989687"/>
            <a:ext cx="6703220"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4" name="Google Shape;94;p17"/>
          <p:cNvSpPr/>
          <p:nvPr/>
        </p:nvSpPr>
        <p:spPr>
          <a:xfrm>
            <a:off x="3548518" y="6572250"/>
            <a:ext cx="5598781" cy="92710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6000"/>
              <a:buFont typeface="Montserrat"/>
              <a:buNone/>
            </a:pPr>
            <a:r>
              <a:rPr b="1" i="0" lang="en-US" sz="6000" u="none" cap="none" strike="noStrike">
                <a:solidFill>
                  <a:srgbClr val="000000"/>
                </a:solidFill>
                <a:latin typeface="Montserrat"/>
                <a:ea typeface="Montserrat"/>
                <a:cs typeface="Montserrat"/>
                <a:sym typeface="Montserrat"/>
              </a:rPr>
              <a:t>All Expense</a:t>
            </a:r>
            <a:endParaRPr/>
          </a:p>
        </p:txBody>
      </p:sp>
      <p:sp>
        <p:nvSpPr>
          <p:cNvPr id="95" name="Google Shape;95;p17"/>
          <p:cNvSpPr/>
          <p:nvPr/>
        </p:nvSpPr>
        <p:spPr>
          <a:xfrm>
            <a:off x="-450851" y="7774273"/>
            <a:ext cx="7175501" cy="7677107"/>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D5D5D5"/>
              </a:buClr>
              <a:buSzPts val="50000"/>
              <a:buFont typeface="Helvetica Neue"/>
              <a:buNone/>
            </a:pPr>
            <a:r>
              <a:rPr b="1" i="0" lang="en-US" sz="50000" u="none" cap="none" strike="noStrike">
                <a:solidFill>
                  <a:srgbClr val="D5D5D5"/>
                </a:solidFill>
                <a:latin typeface="Helvetica Neue"/>
                <a:ea typeface="Helvetica Neue"/>
                <a:cs typeface="Helvetica Neue"/>
                <a:sym typeface="Helvetica Neue"/>
              </a:rPr>
              <a:t>04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18"/>
          <p:cNvPicPr preferRelativeResize="0"/>
          <p:nvPr/>
        </p:nvPicPr>
        <p:blipFill rotWithShape="1">
          <a:blip r:embed="rId3">
            <a:alphaModFix/>
          </a:blip>
          <a:srcRect b="42873" l="0" r="0" t="18034"/>
          <a:stretch/>
        </p:blipFill>
        <p:spPr>
          <a:xfrm>
            <a:off x="1609393" y="6622967"/>
            <a:ext cx="21165214" cy="5516564"/>
          </a:xfrm>
          <a:prstGeom prst="rect">
            <a:avLst/>
          </a:prstGeom>
          <a:noFill/>
          <a:ln>
            <a:noFill/>
          </a:ln>
        </p:spPr>
      </p:pic>
      <p:sp>
        <p:nvSpPr>
          <p:cNvPr id="101" name="Google Shape;101;p18"/>
          <p:cNvSpPr/>
          <p:nvPr/>
        </p:nvSpPr>
        <p:spPr>
          <a:xfrm>
            <a:off x="11216282" y="1614586"/>
            <a:ext cx="254497" cy="3476543"/>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2" name="Google Shape;102;p18"/>
          <p:cNvSpPr/>
          <p:nvPr/>
        </p:nvSpPr>
        <p:spPr>
          <a:xfrm>
            <a:off x="12071306" y="1479607"/>
            <a:ext cx="9854482"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Tickets start at $29.99 and will entitle all attendees to a free flight agent consultation and a 20% discount on selected flight packages. 70% of profits will be donated to Save Earth Foundation. The other 30% of profits accumulated from this event will be used for the system upgrade and office renovation of Best Travel Agency.</a:t>
            </a:r>
            <a:endParaRPr/>
          </a:p>
        </p:txBody>
      </p:sp>
      <p:sp>
        <p:nvSpPr>
          <p:cNvPr id="103" name="Google Shape;103;p18"/>
          <p:cNvSpPr/>
          <p:nvPr/>
        </p:nvSpPr>
        <p:spPr>
          <a:xfrm>
            <a:off x="3075339" y="2813107"/>
            <a:ext cx="6545139" cy="107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United Towers Hall</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November 24, 2023 | 9am to 6pm</a:t>
            </a:r>
            <a:endParaRPr/>
          </a:p>
        </p:txBody>
      </p:sp>
      <p:sp>
        <p:nvSpPr>
          <p:cNvPr id="104" name="Google Shape;104;p18"/>
          <p:cNvSpPr/>
          <p:nvPr/>
        </p:nvSpPr>
        <p:spPr>
          <a:xfrm>
            <a:off x="3123299" y="5158730"/>
            <a:ext cx="6703220" cy="2935883"/>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8"/>
          <p:cNvSpPr/>
          <p:nvPr/>
        </p:nvSpPr>
        <p:spPr>
          <a:xfrm>
            <a:off x="3675518" y="5606861"/>
            <a:ext cx="5598781" cy="2039621"/>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6000"/>
              <a:buFont typeface="Montserrat"/>
              <a:buNone/>
            </a:pPr>
            <a:r>
              <a:rPr b="1" i="0" lang="en-US" sz="6000" u="none" cap="none" strike="noStrike">
                <a:solidFill>
                  <a:srgbClr val="000000"/>
                </a:solidFill>
                <a:latin typeface="Montserrat"/>
                <a:ea typeface="Montserrat"/>
                <a:cs typeface="Montserrat"/>
                <a:sym typeface="Montserrat"/>
              </a:rPr>
              <a:t>Around The World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19"/>
          <p:cNvPicPr preferRelativeResize="0"/>
          <p:nvPr/>
        </p:nvPicPr>
        <p:blipFill rotWithShape="1">
          <a:blip r:embed="rId3">
            <a:alphaModFix/>
          </a:blip>
          <a:srcRect b="0" l="6662" r="82092" t="0"/>
          <a:stretch/>
        </p:blipFill>
        <p:spPr>
          <a:xfrm>
            <a:off x="0" y="1610221"/>
            <a:ext cx="2074831" cy="10495361"/>
          </a:xfrm>
          <a:prstGeom prst="rect">
            <a:avLst/>
          </a:prstGeom>
          <a:noFill/>
          <a:ln>
            <a:noFill/>
          </a:ln>
        </p:spPr>
      </p:pic>
      <p:pic>
        <p:nvPicPr>
          <p:cNvPr id="111" name="Google Shape;111;p19"/>
          <p:cNvPicPr preferRelativeResize="0"/>
          <p:nvPr/>
        </p:nvPicPr>
        <p:blipFill rotWithShape="1">
          <a:blip r:embed="rId3">
            <a:alphaModFix/>
          </a:blip>
          <a:srcRect b="0" l="43697" r="9964" t="0"/>
          <a:stretch/>
        </p:blipFill>
        <p:spPr>
          <a:xfrm>
            <a:off x="15847714" y="1619250"/>
            <a:ext cx="8536156" cy="10477301"/>
          </a:xfrm>
          <a:prstGeom prst="rect">
            <a:avLst/>
          </a:prstGeom>
          <a:noFill/>
          <a:ln>
            <a:noFill/>
          </a:ln>
        </p:spPr>
      </p:pic>
      <p:sp>
        <p:nvSpPr>
          <p:cNvPr id="112" name="Google Shape;112;p19"/>
          <p:cNvSpPr/>
          <p:nvPr/>
        </p:nvSpPr>
        <p:spPr>
          <a:xfrm>
            <a:off x="2989346" y="7346404"/>
            <a:ext cx="254497" cy="3882943"/>
          </a:xfrm>
          <a:prstGeom prst="rect">
            <a:avLst/>
          </a:prstGeom>
          <a:solidFill>
            <a:srgbClr val="D5D5D5">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3" name="Google Shape;113;p19"/>
          <p:cNvSpPr/>
          <p:nvPr/>
        </p:nvSpPr>
        <p:spPr>
          <a:xfrm>
            <a:off x="3844369" y="8690504"/>
            <a:ext cx="11030847"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This will serve as the first meeting for the year 2020 and will focus on discussing the agency’s future status and profit stabilization. This will also include the implementation of a new set of rules and regulations to be strictly implemented for the year 2022 to 2026.</a:t>
            </a:r>
            <a:endParaRPr/>
          </a:p>
        </p:txBody>
      </p:sp>
      <p:sp>
        <p:nvSpPr>
          <p:cNvPr id="114" name="Google Shape;114;p19"/>
          <p:cNvSpPr/>
          <p:nvPr/>
        </p:nvSpPr>
        <p:spPr>
          <a:xfrm>
            <a:off x="3855454" y="7238073"/>
            <a:ext cx="6545139" cy="107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Excellent Restaurant</a:t>
            </a:r>
            <a:endParaRPr/>
          </a:p>
          <a:p>
            <a:pPr indent="0" lvl="0" marL="0" marR="0" rtl="0" algn="just">
              <a:lnSpc>
                <a:spcPct val="120000"/>
              </a:lnSpc>
              <a:spcBef>
                <a:spcPts val="0"/>
              </a:spcBef>
              <a:spcAft>
                <a:spcPts val="0"/>
              </a:spcAft>
              <a:buClr>
                <a:srgbClr val="000000"/>
              </a:buClr>
              <a:buSzPts val="3000"/>
              <a:buFont typeface="Roboto Medium"/>
              <a:buNone/>
            </a:pPr>
            <a:r>
              <a:rPr b="0" i="0" lang="en-US" sz="3000" u="none" cap="none" strike="noStrike">
                <a:solidFill>
                  <a:srgbClr val="000000"/>
                </a:solidFill>
                <a:latin typeface="Roboto Medium"/>
                <a:ea typeface="Roboto Medium"/>
                <a:cs typeface="Roboto Medium"/>
                <a:sym typeface="Roboto Medium"/>
              </a:rPr>
              <a:t>May 21, 2020 | 12pm to 6pm</a:t>
            </a:r>
            <a:endParaRPr/>
          </a:p>
        </p:txBody>
      </p:sp>
      <p:sp>
        <p:nvSpPr>
          <p:cNvPr id="115" name="Google Shape;115;p19"/>
          <p:cNvSpPr/>
          <p:nvPr/>
        </p:nvSpPr>
        <p:spPr>
          <a:xfrm>
            <a:off x="1624699" y="2497187"/>
            <a:ext cx="13195797"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6" name="Google Shape;116;p19"/>
          <p:cNvSpPr/>
          <p:nvPr/>
        </p:nvSpPr>
        <p:spPr>
          <a:xfrm>
            <a:off x="2964020" y="3079749"/>
            <a:ext cx="10517154" cy="92710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6000"/>
              <a:buFont typeface="Montserrat"/>
              <a:buNone/>
            </a:pPr>
            <a:r>
              <a:rPr b="1" i="0" lang="en-US" sz="6000" u="none" cap="none" strike="noStrike">
                <a:solidFill>
                  <a:srgbClr val="000000"/>
                </a:solidFill>
                <a:latin typeface="Montserrat"/>
                <a:ea typeface="Montserrat"/>
                <a:cs typeface="Montserrat"/>
                <a:sym typeface="Montserrat"/>
              </a:rPr>
              <a:t>Quarterly Board Meeting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0"/>
          <p:cNvPicPr preferRelativeResize="0"/>
          <p:nvPr/>
        </p:nvPicPr>
        <p:blipFill rotWithShape="1">
          <a:blip r:embed="rId3">
            <a:alphaModFix/>
          </a:blip>
          <a:srcRect b="1893" l="7417" r="558" t="6688"/>
          <a:stretch/>
        </p:blipFill>
        <p:spPr>
          <a:xfrm flipH="1">
            <a:off x="3520121" y="-50801"/>
            <a:ext cx="20863721" cy="13817601"/>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22" name="Google Shape;122;p20"/>
          <p:cNvSpPr/>
          <p:nvPr/>
        </p:nvSpPr>
        <p:spPr>
          <a:xfrm>
            <a:off x="9113307" y="3272631"/>
            <a:ext cx="13642579" cy="7170738"/>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3" name="Google Shape;123;p20"/>
          <p:cNvSpPr/>
          <p:nvPr/>
        </p:nvSpPr>
        <p:spPr>
          <a:xfrm>
            <a:off x="9938571" y="3917949"/>
            <a:ext cx="11992051" cy="58801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Best Travel Agency was founded by Daisy Finn in 2003 and is a proud provider of traveling package. This company made its first public appearance in 2003 and has garnered wide recognition from various institutions as a provider of traveling packages. During the late 2010’s, Best Travel Agency managed to successfully stabilize it average monthly profit in addition to winning the title of “Future Leading Provider of Travel Experience”. Today, it is now a fully operational provider of traveling packages with at least 3 different branches in Chicago, Minnesota &amp; Los Angeles and is currently expanding its name and product availability worldwide.</a:t>
            </a:r>
            <a:endParaRPr/>
          </a:p>
        </p:txBody>
      </p:sp>
      <p:sp>
        <p:nvSpPr>
          <p:cNvPr id="124" name="Google Shape;124;p20"/>
          <p:cNvSpPr/>
          <p:nvPr/>
        </p:nvSpPr>
        <p:spPr>
          <a:xfrm>
            <a:off x="1624699" y="5811887"/>
            <a:ext cx="5824538"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20"/>
          <p:cNvSpPr/>
          <p:nvPr/>
        </p:nvSpPr>
        <p:spPr>
          <a:xfrm>
            <a:off x="2526664" y="6311899"/>
            <a:ext cx="4020608"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History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1"/>
          <p:cNvSpPr/>
          <p:nvPr/>
        </p:nvSpPr>
        <p:spPr>
          <a:xfrm>
            <a:off x="9025697" y="986339"/>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000000"/>
              </a:buClr>
              <a:buSzPts val="20000"/>
              <a:buFont typeface="Montserrat SemiBold"/>
              <a:buNone/>
            </a:pPr>
            <a:r>
              <a:rPr b="0" i="0" lang="en-US" sz="20000" u="none" cap="none" strike="noStrike">
                <a:solidFill>
                  <a:srgbClr val="000000"/>
                </a:solidFill>
                <a:latin typeface="Montserrat SemiBold"/>
                <a:ea typeface="Montserrat SemiBold"/>
                <a:cs typeface="Montserrat SemiBold"/>
                <a:sym typeface="Montserrat SemiBold"/>
              </a:rPr>
              <a:t>“</a:t>
            </a:r>
            <a:endParaRPr/>
          </a:p>
        </p:txBody>
      </p:sp>
      <p:sp>
        <p:nvSpPr>
          <p:cNvPr id="131" name="Google Shape;131;p21"/>
          <p:cNvSpPr/>
          <p:nvPr/>
        </p:nvSpPr>
        <p:spPr>
          <a:xfrm>
            <a:off x="9161597" y="2535125"/>
            <a:ext cx="13667511"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As the founder &amp; chairman of Best Travel Agency, I am excited to announce our newly developed travel packages made available at affordable and convincing prices.</a:t>
            </a:r>
            <a:endParaRPr/>
          </a:p>
        </p:txBody>
      </p:sp>
      <p:sp>
        <p:nvSpPr>
          <p:cNvPr id="132" name="Google Shape;132;p21"/>
          <p:cNvSpPr/>
          <p:nvPr/>
        </p:nvSpPr>
        <p:spPr>
          <a:xfrm>
            <a:off x="12656873" y="4270815"/>
            <a:ext cx="10118726" cy="54610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000000"/>
              </a:buClr>
              <a:buSzPts val="3000"/>
              <a:buFont typeface="Roboto"/>
              <a:buNone/>
            </a:pPr>
            <a:r>
              <a:rPr b="1" i="1" lang="en-US" sz="3000" u="none" cap="none" strike="noStrike">
                <a:solidFill>
                  <a:srgbClr val="000000"/>
                </a:solidFill>
                <a:latin typeface="Roboto"/>
                <a:ea typeface="Roboto"/>
                <a:cs typeface="Roboto"/>
                <a:sym typeface="Roboto"/>
              </a:rPr>
              <a:t>- Daisy Finn, 59, Chairman &amp; CEO</a:t>
            </a:r>
            <a:endParaRPr/>
          </a:p>
        </p:txBody>
      </p:sp>
      <p:sp>
        <p:nvSpPr>
          <p:cNvPr id="133" name="Google Shape;133;p21"/>
          <p:cNvSpPr/>
          <p:nvPr/>
        </p:nvSpPr>
        <p:spPr>
          <a:xfrm>
            <a:off x="9025697" y="7854520"/>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000000"/>
              </a:buClr>
              <a:buSzPts val="20000"/>
              <a:buFont typeface="Montserrat SemiBold"/>
              <a:buNone/>
            </a:pPr>
            <a:r>
              <a:rPr b="0" i="0" lang="en-US" sz="20000" u="none" cap="none" strike="noStrike">
                <a:solidFill>
                  <a:srgbClr val="000000"/>
                </a:solidFill>
                <a:latin typeface="Montserrat SemiBold"/>
                <a:ea typeface="Montserrat SemiBold"/>
                <a:cs typeface="Montserrat SemiBold"/>
                <a:sym typeface="Montserrat SemiBold"/>
              </a:rPr>
              <a:t>“</a:t>
            </a:r>
            <a:endParaRPr/>
          </a:p>
        </p:txBody>
      </p:sp>
      <p:sp>
        <p:nvSpPr>
          <p:cNvPr id="134" name="Google Shape;134;p21"/>
          <p:cNvSpPr/>
          <p:nvPr/>
        </p:nvSpPr>
        <p:spPr>
          <a:xfrm>
            <a:off x="9077655" y="9441407"/>
            <a:ext cx="13737730" cy="21463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If you are looking for the best and most formidable traveling products, Best Travel Agency is what you are looking for. From free visa assistance to travel package, it shows nothing but excellency and reliability in terms of quality and service.</a:t>
            </a:r>
            <a:endParaRPr/>
          </a:p>
        </p:txBody>
      </p:sp>
      <p:sp>
        <p:nvSpPr>
          <p:cNvPr id="135" name="Google Shape;135;p21"/>
          <p:cNvSpPr/>
          <p:nvPr/>
        </p:nvSpPr>
        <p:spPr>
          <a:xfrm>
            <a:off x="12656873" y="11701823"/>
            <a:ext cx="10118726" cy="546101"/>
          </a:xfrm>
          <a:prstGeom prst="rect">
            <a:avLst/>
          </a:prstGeom>
          <a:noFill/>
          <a:ln>
            <a:noFill/>
          </a:ln>
        </p:spPr>
        <p:txBody>
          <a:bodyPr anchorCtr="0" anchor="ctr" bIns="50800" lIns="50800" spcFirstLastPara="1" rIns="50800" wrap="square" tIns="50800">
            <a:noAutofit/>
          </a:bodyPr>
          <a:lstStyle/>
          <a:p>
            <a:pPr indent="0" lvl="0" marL="0" marR="0" rtl="0" algn="r">
              <a:lnSpc>
                <a:spcPct val="120000"/>
              </a:lnSpc>
              <a:spcBef>
                <a:spcPts val="0"/>
              </a:spcBef>
              <a:spcAft>
                <a:spcPts val="0"/>
              </a:spcAft>
              <a:buClr>
                <a:srgbClr val="000000"/>
              </a:buClr>
              <a:buSzPts val="3000"/>
              <a:buFont typeface="Roboto"/>
              <a:buNone/>
            </a:pPr>
            <a:r>
              <a:rPr b="1" i="1" lang="en-US" sz="3000" u="none" cap="none" strike="noStrike">
                <a:solidFill>
                  <a:srgbClr val="000000"/>
                </a:solidFill>
                <a:latin typeface="Roboto"/>
                <a:ea typeface="Roboto"/>
                <a:cs typeface="Roboto"/>
                <a:sym typeface="Roboto"/>
              </a:rPr>
              <a:t>- Kate Blane, 29, Tourist &amp; Traveller</a:t>
            </a:r>
            <a:endParaRPr/>
          </a:p>
        </p:txBody>
      </p:sp>
      <p:pic>
        <p:nvPicPr>
          <p:cNvPr id="136" name="Google Shape;136;p21"/>
          <p:cNvPicPr preferRelativeResize="0"/>
          <p:nvPr/>
        </p:nvPicPr>
        <p:blipFill rotWithShape="1">
          <a:blip r:embed="rId3">
            <a:alphaModFix/>
          </a:blip>
          <a:srcRect b="19726" l="0" r="0" t="17980"/>
          <a:stretch/>
        </p:blipFill>
        <p:spPr>
          <a:xfrm>
            <a:off x="1653998" y="-7839"/>
            <a:ext cx="6628712" cy="6192963"/>
          </a:xfrm>
          <a:prstGeom prst="rect">
            <a:avLst/>
          </a:prstGeom>
          <a:noFill/>
          <a:ln>
            <a:noFill/>
          </a:ln>
        </p:spPr>
      </p:pic>
      <p:pic>
        <p:nvPicPr>
          <p:cNvPr id="137" name="Google Shape;137;p21"/>
          <p:cNvPicPr preferRelativeResize="0"/>
          <p:nvPr/>
        </p:nvPicPr>
        <p:blipFill rotWithShape="1">
          <a:blip r:embed="rId4">
            <a:alphaModFix/>
          </a:blip>
          <a:srcRect b="39307" l="14850" r="14850" t="9594"/>
          <a:stretch/>
        </p:blipFill>
        <p:spPr>
          <a:xfrm>
            <a:off x="1628598" y="6492180"/>
            <a:ext cx="6628712" cy="7223647"/>
          </a:xfrm>
          <a:prstGeom prst="rect">
            <a:avLst/>
          </a:prstGeom>
          <a:noFill/>
          <a:ln>
            <a:noFill/>
          </a:ln>
        </p:spPr>
      </p:pic>
      <p:sp>
        <p:nvSpPr>
          <p:cNvPr id="138" name="Google Shape;138;p21"/>
          <p:cNvSpPr/>
          <p:nvPr/>
        </p:nvSpPr>
        <p:spPr>
          <a:xfrm>
            <a:off x="3199499" y="5269267"/>
            <a:ext cx="8799712" cy="2092226"/>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9" name="Google Shape;139;p21"/>
          <p:cNvSpPr/>
          <p:nvPr/>
        </p:nvSpPr>
        <p:spPr>
          <a:xfrm>
            <a:off x="4310451" y="5802317"/>
            <a:ext cx="6628607"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Testimonials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b="430" l="9839" r="8813" t="982"/>
          <a:stretch/>
        </p:blipFill>
        <p:spPr>
          <a:xfrm flipH="1">
            <a:off x="1632049" y="1612601"/>
            <a:ext cx="11541920" cy="10490995"/>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45" name="Google Shape;145;p22"/>
          <p:cNvSpPr/>
          <p:nvPr/>
        </p:nvSpPr>
        <p:spPr>
          <a:xfrm rot="-5400000">
            <a:off x="10380853" y="10074968"/>
            <a:ext cx="5609928" cy="1672135"/>
          </a:xfrm>
          <a:prstGeom prst="rect">
            <a:avLst/>
          </a:prstGeom>
          <a:solidFill>
            <a:srgbClr val="FFFFFF"/>
          </a:solidFill>
          <a:ln>
            <a:noFill/>
          </a:ln>
          <a:effectLst>
            <a:outerShdw blurRad="3937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6" name="Google Shape;146;p22"/>
          <p:cNvSpPr/>
          <p:nvPr/>
        </p:nvSpPr>
        <p:spPr>
          <a:xfrm>
            <a:off x="14875081" y="1430039"/>
            <a:ext cx="5407884" cy="1092201"/>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0"/>
              <a:buFont typeface="Montserrat"/>
              <a:buNone/>
            </a:pPr>
            <a:r>
              <a:rPr b="1" i="0" lang="en-US" sz="7000" u="none" cap="none" strike="noStrike">
                <a:solidFill>
                  <a:srgbClr val="000000"/>
                </a:solidFill>
                <a:latin typeface="Montserrat"/>
                <a:ea typeface="Montserrat"/>
                <a:cs typeface="Montserrat"/>
                <a:sym typeface="Montserrat"/>
              </a:rPr>
              <a:t>Main Goal</a:t>
            </a:r>
            <a:endParaRPr/>
          </a:p>
        </p:txBody>
      </p:sp>
      <p:sp>
        <p:nvSpPr>
          <p:cNvPr id="147" name="Google Shape;147;p22"/>
          <p:cNvSpPr/>
          <p:nvPr/>
        </p:nvSpPr>
        <p:spPr>
          <a:xfrm>
            <a:off x="15172289" y="3359150"/>
            <a:ext cx="7681481" cy="2679701"/>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Best Travel Agency’s top most priority is to provide the best quality traveling packages and the most reliable customer care and service for all people who are in need of travel assistance.</a:t>
            </a:r>
            <a:endParaRPr/>
          </a:p>
        </p:txBody>
      </p:sp>
      <p:sp>
        <p:nvSpPr>
          <p:cNvPr id="148" name="Google Shape;148;p22"/>
          <p:cNvSpPr/>
          <p:nvPr/>
        </p:nvSpPr>
        <p:spPr>
          <a:xfrm>
            <a:off x="17621248" y="7774273"/>
            <a:ext cx="7175501" cy="7677107"/>
          </a:xfrm>
          <a:prstGeom prst="rect">
            <a:avLst/>
          </a:prstGeom>
          <a:noFill/>
          <a:ln>
            <a:noFill/>
          </a:ln>
        </p:spPr>
        <p:txBody>
          <a:bodyPr anchorCtr="0" anchor="t" bIns="50800" lIns="50800" spcFirstLastPara="1" rIns="50800" wrap="square" tIns="50800">
            <a:noAutofit/>
          </a:bodyPr>
          <a:lstStyle/>
          <a:p>
            <a:pPr indent="0" lvl="0" marL="0" marR="0" rtl="0" algn="r">
              <a:lnSpc>
                <a:spcPct val="100000"/>
              </a:lnSpc>
              <a:spcBef>
                <a:spcPts val="0"/>
              </a:spcBef>
              <a:spcAft>
                <a:spcPts val="0"/>
              </a:spcAft>
              <a:buClr>
                <a:srgbClr val="D5D5D5"/>
              </a:buClr>
              <a:buSzPts val="50000"/>
              <a:buFont typeface="Helvetica Neue"/>
              <a:buNone/>
            </a:pPr>
            <a:r>
              <a:rPr b="1" i="0" lang="en-US" sz="50000" u="none" cap="none" strike="noStrike">
                <a:solidFill>
                  <a:srgbClr val="D5D5D5"/>
                </a:solidFill>
                <a:latin typeface="Helvetica Neue"/>
                <a:ea typeface="Helvetica Neue"/>
                <a:cs typeface="Helvetica Neue"/>
                <a:sym typeface="Helvetica Neue"/>
              </a:rPr>
              <a:t>09</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